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74" r:id="rId6"/>
    <p:sldId id="275" r:id="rId7"/>
    <p:sldId id="261" r:id="rId8"/>
    <p:sldId id="262" r:id="rId9"/>
    <p:sldId id="282" r:id="rId10"/>
    <p:sldId id="283" r:id="rId11"/>
    <p:sldId id="284" r:id="rId12"/>
    <p:sldId id="285" r:id="rId13"/>
    <p:sldId id="286" r:id="rId14"/>
    <p:sldId id="287" r:id="rId15"/>
    <p:sldId id="276" r:id="rId16"/>
    <p:sldId id="288" r:id="rId17"/>
    <p:sldId id="278" r:id="rId18"/>
    <p:sldId id="289" r:id="rId19"/>
    <p:sldId id="290"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41" d="100"/>
          <a:sy n="41" d="100"/>
        </p:scale>
        <p:origin x="-86" y="-302"/>
      </p:cViewPr>
      <p:guideLst>
        <p:guide orient="horz" pos="2160"/>
        <p:guide pos="2880"/>
      </p:guideLst>
    </p:cSldViewPr>
  </p:slideViewPr>
  <p:notesTextViewPr>
    <p:cViewPr>
      <p:scale>
        <a:sx n="100" d="100"/>
        <a:sy n="100" d="100"/>
      </p:scale>
      <p:origin x="0" y="0"/>
    </p:cViewPr>
  </p:notesText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5E06C-8DDD-4F81-B838-12857AE3E286}" type="datetimeFigureOut">
              <a:rPr lang="en-US" smtClean="0"/>
              <a:t>6/29/2014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C2372C-6EB1-4392-A2D4-CEC1F445E72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80CB33-758E-4227-B19E-89A2376467B5}"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80CB33-758E-4227-B19E-89A2376467B5}"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80CB33-758E-4227-B19E-89A2376467B5}"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80CB33-758E-4227-B19E-89A2376467B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59F64-0C6D-4E71-8767-ABC5408A18D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06D6-994C-4293-A78F-E534C346BB04}"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38595E-3A2D-4ED5-A4BD-FCCF65EA1481}" type="slidenum">
              <a:rPr lang="en-US" smtClean="0">
                <a:solidFill>
                  <a:prstClr val="black"/>
                </a:solidFill>
              </a:rPr>
              <a:pPr/>
              <a:t>20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C1E4FA-CE12-433F-8C36-DDC87CC4EEB6}" type="datetimeFigureOut">
              <a:rPr lang="en-US" smtClean="0">
                <a:solidFill>
                  <a:prstClr val="white"/>
                </a:solidFill>
              </a:rPr>
              <a:pPr/>
              <a:t>6/29/2014</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9DC6F82A-1AE3-491F-AA14-347C758326B1}" type="slidenum">
              <a:rPr lang="en-US" smtClean="0">
                <a:solidFill>
                  <a:prstClr val="white"/>
                </a:solidFill>
              </a:rPr>
              <a:pPr/>
              <a:t>‹#›</a:t>
            </a:fld>
            <a:endParaRPr lang="en-US">
              <a:solidFill>
                <a:prstClr val="white"/>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9F7E16-F92C-48EB-865C-4CD6E768F2B8}" type="datetimeFigureOut">
              <a:rPr lang="en-US" smtClean="0">
                <a:solidFill>
                  <a:prstClr val="white"/>
                </a:solidFill>
              </a:rPr>
              <a:pPr/>
              <a:t>6/29/2014</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88D88A1E-4CFA-4377-AC99-9B224D48849E}"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9F7E16-F92C-48EB-865C-4CD6E768F2B8}" type="datetimeFigureOut">
              <a:rPr lang="en-US" smtClean="0">
                <a:solidFill>
                  <a:prstClr val="white"/>
                </a:solidFill>
              </a:rPr>
              <a:pPr/>
              <a:t>6/29/2014</a:t>
            </a:fld>
            <a:endParaRPr lang="en-US">
              <a:solidFill>
                <a:prstClr val="white"/>
              </a:solidFill>
            </a:endParaRPr>
          </a:p>
        </p:txBody>
      </p:sp>
      <p:sp>
        <p:nvSpPr>
          <p:cNvPr id="3" name="Footer Placeholder 2"/>
          <p:cNvSpPr>
            <a:spLocks noGrp="1"/>
          </p:cNvSpPr>
          <p:nvPr>
            <p:ph type="ftr" sz="quarter" idx="11"/>
          </p:nvPr>
        </p:nvSpPr>
        <p:spPr/>
        <p:txBody>
          <a:bodyPr/>
          <a:lstStyle>
            <a:extLst/>
          </a:lstStyle>
          <a:p>
            <a:endParaRPr lang="en-US">
              <a:solidFill>
                <a:prstClr val="white"/>
              </a:solidFill>
            </a:endParaRPr>
          </a:p>
        </p:txBody>
      </p:sp>
      <p:sp>
        <p:nvSpPr>
          <p:cNvPr id="4" name="Slide Number Placeholder 3"/>
          <p:cNvSpPr>
            <a:spLocks noGrp="1"/>
          </p:cNvSpPr>
          <p:nvPr>
            <p:ph type="sldNum" sz="quarter" idx="12"/>
          </p:nvPr>
        </p:nvSpPr>
        <p:spPr/>
        <p:txBody>
          <a:bodyPr/>
          <a:lstStyle>
            <a:extLst/>
          </a:lstStyle>
          <a:p>
            <a:fld id="{88D88A1E-4CFA-4377-AC99-9B224D48849E}" type="slidenum">
              <a:rPr lang="en-US" smtClean="0">
                <a:solidFill>
                  <a:prstClr val="white"/>
                </a:solidFill>
              </a:rPr>
              <a:pPr/>
              <a:t>‹#›</a:t>
            </a:fld>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4" name="Right Triangle 13"/>
          <p:cNvSpPr>
            <a:spLocks/>
          </p:cNvSpPr>
          <p:nvPr/>
        </p:nvSpPr>
        <p:spPr bwMode="auto">
          <a:xfrm>
            <a:off x="-6043" y="5791254"/>
            <a:ext cx="3402315" cy="1080868"/>
          </a:xfrm>
          <a:prstGeom prst="rtTriangle">
            <a:avLst/>
          </a:prstGeom>
          <a:blipFill>
            <a:blip r:embed="rId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2C1E4FA-CE12-433F-8C36-DDC87CC4EEB6}" type="datetimeFigureOut">
              <a:rPr lang="en-US" smtClean="0">
                <a:solidFill>
                  <a:prstClr val="white"/>
                </a:solidFill>
              </a:rPr>
              <a:pPr/>
              <a:t>6/29/2014</a:t>
            </a:fld>
            <a:endParaRPr lang="en-US">
              <a:solidFill>
                <a:prstClr val="white"/>
              </a:solidFill>
            </a:endParaRPr>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white"/>
              </a:solidFill>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C6F82A-1AE3-491F-AA14-347C758326B1}" type="slidenum">
              <a:rPr lang="en-US" smtClean="0">
                <a:solidFill>
                  <a:prstClr val="white"/>
                </a:solidFill>
              </a: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629400"/>
          </a:xfrm>
        </p:spPr>
        <p:txBody>
          <a:bodyPr>
            <a:noAutofit/>
          </a:bodyPr>
          <a:lstStyle/>
          <a:p>
            <a:pPr algn="ctr">
              <a:lnSpc>
                <a:spcPts val="2000"/>
              </a:lnSpc>
              <a:spcBef>
                <a:spcPts val="0"/>
              </a:spcBef>
            </a:pPr>
            <a:r>
              <a:rPr lang="en-US" sz="3600" b="0" dirty="0" smtClean="0">
                <a:solidFill>
                  <a:schemeClr val="tx1"/>
                </a:solidFill>
                <a:effectLst>
                  <a:outerShdw blurRad="38100" dist="38100" dir="2700000" algn="tl">
                    <a:srgbClr val="000000">
                      <a:alpha val="43137"/>
                    </a:srgbClr>
                  </a:outerShdw>
                </a:effectLst>
                <a:latin typeface="Arial Black" pitchFamily="34" charset="0"/>
              </a:rPr>
              <a:t/>
            </a:r>
            <a:br>
              <a:rPr lang="en-US" sz="3600" b="0" dirty="0" smtClean="0">
                <a:solidFill>
                  <a:schemeClr val="tx1"/>
                </a:solidFill>
                <a:effectLst>
                  <a:outerShdw blurRad="38100" dist="38100" dir="2700000" algn="tl">
                    <a:srgbClr val="000000">
                      <a:alpha val="43137"/>
                    </a:srgbClr>
                  </a:outerShdw>
                </a:effectLst>
                <a:latin typeface="Arial Black" pitchFamily="34" charset="0"/>
              </a:rPr>
            </a:br>
            <a:r>
              <a:rPr lang="en-US" sz="3600" b="0" dirty="0" smtClean="0">
                <a:solidFill>
                  <a:schemeClr val="tx1"/>
                </a:solidFill>
                <a:effectLst>
                  <a:outerShdw blurRad="38100" dist="38100" dir="2700000" algn="tl">
                    <a:srgbClr val="000000">
                      <a:alpha val="43137"/>
                    </a:srgbClr>
                  </a:outerShdw>
                </a:effectLst>
                <a:latin typeface="Arial Black" pitchFamily="34" charset="0"/>
              </a:rPr>
              <a:t/>
            </a:r>
            <a:br>
              <a:rPr lang="en-US" sz="3600" b="0" dirty="0" smtClean="0">
                <a:solidFill>
                  <a:schemeClr val="tx1"/>
                </a:solidFill>
                <a:effectLst>
                  <a:outerShdw blurRad="38100" dist="38100" dir="2700000" algn="tl">
                    <a:srgbClr val="000000">
                      <a:alpha val="43137"/>
                    </a:srgbClr>
                  </a:outerShdw>
                </a:effectLst>
                <a:latin typeface="Arial Black" pitchFamily="34" charset="0"/>
              </a:rPr>
            </a:br>
            <a:r>
              <a:rPr lang="en-US" sz="3600" b="0" dirty="0" smtClean="0">
                <a:solidFill>
                  <a:schemeClr val="tx1"/>
                </a:solidFill>
                <a:effectLst>
                  <a:outerShdw blurRad="38100" dist="38100" dir="2700000" algn="tl">
                    <a:srgbClr val="000000">
                      <a:alpha val="43137"/>
                    </a:srgbClr>
                  </a:outerShdw>
                </a:effectLst>
                <a:latin typeface="Arial Black" pitchFamily="34" charset="0"/>
              </a:rPr>
              <a:t/>
            </a:r>
            <a:br>
              <a:rPr lang="en-US" sz="3600" b="0" dirty="0" smtClean="0">
                <a:solidFill>
                  <a:schemeClr val="tx1"/>
                </a:solidFill>
                <a:effectLst>
                  <a:outerShdw blurRad="38100" dist="38100" dir="2700000" algn="tl">
                    <a:srgbClr val="000000">
                      <a:alpha val="43137"/>
                    </a:srgbClr>
                  </a:outerShdw>
                </a:effectLst>
                <a:latin typeface="Arial Black" pitchFamily="34" charset="0"/>
              </a:rPr>
            </a:br>
            <a:r>
              <a:rPr lang="en-US" sz="3400" b="0" dirty="0" smtClean="0">
                <a:solidFill>
                  <a:schemeClr val="tx1"/>
                </a:solidFill>
                <a:effectLst>
                  <a:outerShdw blurRad="38100" dist="38100" dir="2700000" algn="tl">
                    <a:srgbClr val="000000">
                      <a:alpha val="43137"/>
                    </a:srgbClr>
                  </a:outerShdw>
                </a:effectLst>
                <a:latin typeface="Arial Black" pitchFamily="34" charset="0"/>
              </a:rPr>
              <a:t/>
            </a:r>
            <a:br>
              <a:rPr lang="en-US" sz="3400" b="0" dirty="0" smtClean="0">
                <a:solidFill>
                  <a:schemeClr val="tx1"/>
                </a:solidFill>
                <a:effectLst>
                  <a:outerShdw blurRad="38100" dist="38100" dir="2700000" algn="tl">
                    <a:srgbClr val="000000">
                      <a:alpha val="43137"/>
                    </a:srgbClr>
                  </a:outerShdw>
                </a:effectLst>
                <a:latin typeface="Arial Black" pitchFamily="34" charset="0"/>
              </a:rPr>
            </a:br>
            <a:r>
              <a:rPr lang="en-US" sz="3400" b="0" dirty="0" smtClean="0">
                <a:solidFill>
                  <a:schemeClr val="tx1"/>
                </a:solidFill>
                <a:effectLst>
                  <a:outerShdw blurRad="38100" dist="38100" dir="2700000" algn="tl">
                    <a:srgbClr val="000000">
                      <a:alpha val="43137"/>
                    </a:srgbClr>
                  </a:outerShdw>
                </a:effectLst>
                <a:latin typeface="Arial Black" pitchFamily="34" charset="0"/>
              </a:rPr>
              <a:t>National </a:t>
            </a:r>
            <a:r>
              <a:rPr lang="en-US" sz="3400" b="0" dirty="0">
                <a:solidFill>
                  <a:schemeClr val="tx1"/>
                </a:solidFill>
                <a:effectLst>
                  <a:outerShdw blurRad="38100" dist="38100" dir="2700000" algn="tl">
                    <a:srgbClr val="000000">
                      <a:alpha val="43137"/>
                    </a:srgbClr>
                  </a:outerShdw>
                </a:effectLst>
                <a:latin typeface="Arial Black" pitchFamily="34" charset="0"/>
              </a:rPr>
              <a:t>TPP Team </a:t>
            </a:r>
            <a:r>
              <a:rPr lang="en-US" sz="3400" b="0" dirty="0" smtClean="0">
                <a:solidFill>
                  <a:schemeClr val="tx1"/>
                </a:solidFill>
                <a:effectLst>
                  <a:outerShdw blurRad="38100" dist="38100" dir="2700000" algn="tl">
                    <a:srgbClr val="000000">
                      <a:alpha val="43137"/>
                    </a:srgbClr>
                  </a:outerShdw>
                </a:effectLst>
                <a:latin typeface="Arial Black" pitchFamily="34" charset="0"/>
              </a:rPr>
              <a:t>Conference Call</a:t>
            </a:r>
            <a:r>
              <a:rPr lang="en-US" sz="2800" b="0" dirty="0" smtClean="0">
                <a:solidFill>
                  <a:schemeClr val="tx1"/>
                </a:solidFill>
                <a:effectLst>
                  <a:outerShdw blurRad="38100" dist="38100" dir="2700000" algn="tl">
                    <a:srgbClr val="000000">
                      <a:alpha val="43137"/>
                    </a:srgbClr>
                  </a:outerShdw>
                </a:effectLst>
                <a:latin typeface="Arial Black" pitchFamily="34" charset="0"/>
              </a:rPr>
              <a:t/>
            </a:r>
            <a:br>
              <a:rPr lang="en-US" sz="2800" b="0" dirty="0" smtClean="0">
                <a:solidFill>
                  <a:schemeClr val="tx1"/>
                </a:solidFill>
                <a:effectLst>
                  <a:outerShdw blurRad="38100" dist="38100" dir="2700000" algn="tl">
                    <a:srgbClr val="000000">
                      <a:alpha val="43137"/>
                    </a:srgbClr>
                  </a:outerShdw>
                </a:effectLst>
                <a:latin typeface="Arial Black" pitchFamily="34" charset="0"/>
              </a:rPr>
            </a:b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28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June 29, 2014 - </a:t>
            </a:r>
            <a:r>
              <a:rPr lang="en-US" sz="28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4:30-6:00 p.m. </a:t>
            </a:r>
            <a:r>
              <a:rPr lang="en-US" sz="28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PDT</a:t>
            </a:r>
            <a:br>
              <a:rPr lang="en-US" sz="28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28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2800" b="0" dirty="0" smtClean="0">
                <a:solidFill>
                  <a:schemeClr val="tx1"/>
                </a:solidFill>
                <a:effectLst>
                  <a:outerShdw blurRad="38100" dist="38100" dir="2700000" algn="tl">
                    <a:srgbClr val="000000">
                      <a:alpha val="43137"/>
                    </a:srgbClr>
                  </a:outerShdw>
                </a:effectLst>
                <a:latin typeface="Arial Black" pitchFamily="34" charset="0"/>
              </a:rPr>
              <a:t/>
            </a:r>
            <a:br>
              <a:rPr lang="en-US" sz="2800" b="0" dirty="0" smtClean="0">
                <a:solidFill>
                  <a:schemeClr val="tx1"/>
                </a:solidFill>
                <a:effectLst>
                  <a:outerShdw blurRad="38100" dist="38100" dir="2700000" algn="tl">
                    <a:srgbClr val="000000">
                      <a:alpha val="43137"/>
                    </a:srgbClr>
                  </a:outerShdw>
                </a:effectLst>
                <a:latin typeface="Arial Black" pitchFamily="34" charset="0"/>
              </a:rPr>
            </a:br>
            <a:r>
              <a:rPr lang="en-US" sz="2800" b="0" dirty="0" smtClean="0">
                <a:solidFill>
                  <a:schemeClr val="tx1"/>
                </a:solidFill>
                <a:effectLst>
                  <a:outerShdw blurRad="38100" dist="38100" dir="2700000" algn="tl">
                    <a:srgbClr val="000000">
                      <a:alpha val="43137"/>
                    </a:srgbClr>
                  </a:outerShdw>
                </a:effectLst>
                <a:latin typeface="Arial Black" pitchFamily="34" charset="0"/>
              </a:rPr>
              <a:t/>
            </a:r>
            <a:br>
              <a:rPr lang="en-US" sz="2800" b="0" dirty="0" smtClean="0">
                <a:solidFill>
                  <a:schemeClr val="tx1"/>
                </a:solidFill>
                <a:effectLst>
                  <a:outerShdw blurRad="38100" dist="38100" dir="2700000" algn="tl">
                    <a:srgbClr val="000000">
                      <a:alpha val="43137"/>
                    </a:srgbClr>
                  </a:outerShdw>
                </a:effectLst>
                <a:latin typeface="Arial Black" pitchFamily="34" charset="0"/>
              </a:rPr>
            </a:br>
            <a:r>
              <a:rPr lang="en-US" sz="4000" b="0" i="1" dirty="0" smtClean="0">
                <a:solidFill>
                  <a:schemeClr val="tx1"/>
                </a:solidFill>
                <a:effectLst>
                  <a:outerShdw blurRad="38100" dist="38100" dir="2700000" algn="tl">
                    <a:srgbClr val="000000">
                      <a:alpha val="43137"/>
                    </a:srgbClr>
                  </a:outerShdw>
                </a:effectLst>
                <a:latin typeface="Arial Black" pitchFamily="34" charset="0"/>
              </a:rPr>
              <a:t>Selling Democracy:</a:t>
            </a:r>
            <a:r>
              <a:rPr lang="en-US" sz="3200" b="0" i="1"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3200" b="0" i="1"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3200" dirty="0" smtClean="0">
                <a:solidFill>
                  <a:prstClr val="white"/>
                </a:solidFill>
                <a:effectLst>
                  <a:outerShdw blurRad="38100" dist="38100" dir="2700000" algn="tl">
                    <a:srgbClr val="000000">
                      <a:alpha val="43137"/>
                    </a:srgbClr>
                  </a:outerShdw>
                </a:effectLst>
                <a:latin typeface="Arial Black" pitchFamily="34" charset="0"/>
              </a:rPr>
              <a:t> </a:t>
            </a: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A Trade Talk with </a:t>
            </a: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Rep. Jim McGovern</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r>
            <a:br>
              <a:rPr lang="en-US" sz="32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3200" dirty="0" smtClean="0">
                <a:solidFill>
                  <a:schemeClr val="tx1"/>
                </a:solidFill>
                <a:effectLst>
                  <a:outerShdw blurRad="38100" dist="38100" dir="2700000" algn="tl">
                    <a:srgbClr val="000000">
                      <a:alpha val="43137"/>
                    </a:srgbClr>
                  </a:outerShdw>
                </a:effectLst>
                <a:latin typeface="Arial Black" pitchFamily="34" charset="0"/>
              </a:rPr>
              <a:t/>
            </a:r>
            <a:br>
              <a:rPr lang="en-US" sz="3200" dirty="0" smtClean="0">
                <a:solidFill>
                  <a:schemeClr val="tx1"/>
                </a:solidFill>
                <a:effectLst>
                  <a:outerShdw blurRad="38100" dist="38100" dir="2700000" algn="tl">
                    <a:srgbClr val="000000">
                      <a:alpha val="43137"/>
                    </a:srgbClr>
                  </a:outerShdw>
                </a:effectLst>
                <a:latin typeface="Arial Black" pitchFamily="34" charset="0"/>
              </a:rPr>
            </a:br>
            <a:r>
              <a:rPr lang="en-US" sz="3200" dirty="0" smtClean="0">
                <a:solidFill>
                  <a:schemeClr val="tx1"/>
                </a:solidFill>
                <a:effectLst>
                  <a:outerShdw blurRad="38100" dist="38100" dir="2700000" algn="tl">
                    <a:srgbClr val="000000">
                      <a:alpha val="43137"/>
                    </a:srgbClr>
                  </a:outerShdw>
                </a:effectLst>
                <a:latin typeface="Arial Black" pitchFamily="34" charset="0"/>
              </a:rPr>
              <a:t/>
            </a:r>
            <a:br>
              <a:rPr lang="en-US" sz="3200" dirty="0" smtClean="0">
                <a:solidFill>
                  <a:schemeClr val="tx1"/>
                </a:solidFill>
                <a:effectLst>
                  <a:outerShdw blurRad="38100" dist="38100" dir="2700000" algn="tl">
                    <a:srgbClr val="000000">
                      <a:alpha val="43137"/>
                    </a:srgbClr>
                  </a:outerShdw>
                </a:effectLst>
                <a:latin typeface="Arial Black" pitchFamily="34" charset="0"/>
              </a:rPr>
            </a:br>
            <a:r>
              <a:rPr lang="en-US" sz="3200" dirty="0" smtClean="0">
                <a:solidFill>
                  <a:schemeClr val="tx1"/>
                </a:solidFill>
                <a:effectLst>
                  <a:outerShdw blurRad="38100" dist="38100" dir="2700000" algn="tl">
                    <a:srgbClr val="000000">
                      <a:alpha val="43137"/>
                    </a:srgbClr>
                  </a:outerShdw>
                </a:effectLst>
                <a:latin typeface="Arial Black" pitchFamily="34" charset="0"/>
              </a:rPr>
              <a:t/>
            </a:r>
            <a:br>
              <a:rPr lang="en-US" sz="3200" dirty="0" smtClean="0">
                <a:solidFill>
                  <a:schemeClr val="tx1"/>
                </a:solidFill>
                <a:effectLst>
                  <a:outerShdw blurRad="38100" dist="38100" dir="2700000" algn="tl">
                    <a:srgbClr val="000000">
                      <a:alpha val="43137"/>
                    </a:srgbClr>
                  </a:outerShdw>
                </a:effectLst>
                <a:latin typeface="Arial Black" pitchFamily="34" charset="0"/>
              </a:rPr>
            </a:br>
            <a:r>
              <a:rPr lang="en-US" sz="3200" dirty="0" smtClean="0">
                <a:solidFill>
                  <a:schemeClr val="tx1"/>
                </a:solidFill>
                <a:effectLst>
                  <a:outerShdw blurRad="38100" dist="38100" dir="2700000" algn="tl">
                    <a:srgbClr val="000000">
                      <a:alpha val="43137"/>
                    </a:srgbClr>
                  </a:outerShdw>
                </a:effectLst>
                <a:latin typeface="Arial Black" pitchFamily="34" charset="0"/>
              </a:rPr>
              <a:t/>
            </a:r>
            <a:br>
              <a:rPr lang="en-US" sz="3200" dirty="0" smtClean="0">
                <a:solidFill>
                  <a:schemeClr val="tx1"/>
                </a:solidFill>
                <a:effectLst>
                  <a:outerShdw blurRad="38100" dist="38100" dir="2700000" algn="tl">
                    <a:srgbClr val="000000">
                      <a:alpha val="43137"/>
                    </a:srgbClr>
                  </a:outerShdw>
                </a:effectLst>
                <a:latin typeface="Arial Black" pitchFamily="34" charset="0"/>
              </a:rPr>
            </a:br>
            <a:r>
              <a:rPr lang="en-US" sz="24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Call-in </a:t>
            </a:r>
            <a:r>
              <a:rPr lang="en-US" sz="24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2400" dirty="0">
                <a:solidFill>
                  <a:schemeClr val="tx1"/>
                </a:solidFill>
                <a:effectLst>
                  <a:outerShdw blurRad="38100" dist="38100" dir="2700000" algn="tl">
                    <a:srgbClr val="000000">
                      <a:alpha val="43137"/>
                    </a:srgbClr>
                  </a:outerShdw>
                </a:effectLst>
                <a:latin typeface="Arial Black" pitchFamily="34" charset="0"/>
              </a:rPr>
              <a:t>559-726-1300 </a:t>
            </a:r>
            <a:r>
              <a:rPr lang="en-US" sz="24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Access </a:t>
            </a:r>
            <a:r>
              <a:rPr lang="en-US" sz="24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code: </a:t>
            </a:r>
            <a:r>
              <a:rPr lang="en-US" sz="2400" dirty="0">
                <a:solidFill>
                  <a:schemeClr val="tx1"/>
                </a:solidFill>
                <a:effectLst>
                  <a:outerShdw blurRad="38100" dist="38100" dir="2700000" algn="tl">
                    <a:srgbClr val="000000">
                      <a:alpha val="43137"/>
                    </a:srgbClr>
                  </a:outerShdw>
                </a:effectLst>
                <a:latin typeface="Arial Black" pitchFamily="34" charset="0"/>
              </a:rPr>
              <a:t>951146# </a:t>
            </a:r>
            <a:r>
              <a:rPr lang="en-US" sz="2400" dirty="0">
                <a:effectLst>
                  <a:outerShdw blurRad="38100" dist="38100" dir="2700000" algn="tl">
                    <a:srgbClr val="000000">
                      <a:alpha val="43137"/>
                    </a:srgbClr>
                  </a:outerShdw>
                </a:effectLst>
                <a:latin typeface="Arial Black" pitchFamily="34" charset="0"/>
              </a:rPr>
              <a:t/>
            </a:r>
            <a:br>
              <a:rPr lang="en-US" sz="2400" dirty="0">
                <a:effectLst>
                  <a:outerShdw blurRad="38100" dist="38100" dir="2700000" algn="tl">
                    <a:srgbClr val="000000">
                      <a:alpha val="43137"/>
                    </a:srgbClr>
                  </a:outerShdw>
                </a:effectLst>
                <a:latin typeface="Arial Black" pitchFamily="34" charset="0"/>
              </a:rPr>
            </a:br>
            <a:r>
              <a:rPr lang="en-US" sz="2400" dirty="0" smtClean="0">
                <a:solidFill>
                  <a:schemeClr val="accent5">
                    <a:lumMod val="40000"/>
                    <a:lumOff val="60000"/>
                  </a:schemeClr>
                </a:solidFill>
                <a:effectLst>
                  <a:outerShdw blurRad="38100" dist="38100" dir="2700000" algn="tl">
                    <a:srgbClr val="000000">
                      <a:alpha val="43137"/>
                    </a:srgbClr>
                  </a:outerShdw>
                </a:effectLst>
                <a:latin typeface="Arial Black" pitchFamily="34" charset="0"/>
              </a:rPr>
              <a:t/>
            </a:r>
            <a:br>
              <a:rPr lang="en-US" sz="2400" dirty="0" smtClean="0">
                <a:solidFill>
                  <a:schemeClr val="accent5">
                    <a:lumMod val="40000"/>
                    <a:lumOff val="60000"/>
                  </a:schemeClr>
                </a:solidFill>
                <a:effectLst>
                  <a:outerShdw blurRad="38100" dist="38100" dir="2700000" algn="tl">
                    <a:srgbClr val="000000">
                      <a:alpha val="43137"/>
                    </a:srgbClr>
                  </a:outerShdw>
                </a:effectLst>
                <a:latin typeface="Arial Black" pitchFamily="34" charset="0"/>
              </a:rPr>
            </a:br>
            <a: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Back-up #</a:t>
            </a:r>
            <a:r>
              <a:rPr lang="en-US" sz="2000" dirty="0">
                <a:solidFill>
                  <a:schemeClr val="bg2">
                    <a:lumMod val="40000"/>
                    <a:lumOff val="60000"/>
                  </a:schemeClr>
                </a:solidFill>
                <a:effectLst>
                  <a:outerShdw blurRad="38100" dist="38100" dir="2700000" algn="tl">
                    <a:srgbClr val="000000">
                      <a:alpha val="43137"/>
                    </a:srgbClr>
                  </a:outerShdw>
                </a:effectLst>
                <a:latin typeface="Arial Black" pitchFamily="34" charset="0"/>
              </a:rPr>
              <a:t>’s: </a:t>
            </a:r>
            <a:r>
              <a:rPr lang="en-US" sz="2000" dirty="0" smtClean="0">
                <a:solidFill>
                  <a:schemeClr val="tx1"/>
                </a:solidFill>
                <a:effectLst>
                  <a:outerShdw blurRad="38100" dist="38100" dir="2700000" algn="tl">
                    <a:srgbClr val="000000">
                      <a:alpha val="43137"/>
                    </a:srgbClr>
                  </a:outerShdw>
                </a:effectLst>
                <a:latin typeface="Arial Black" pitchFamily="34" charset="0"/>
              </a:rPr>
              <a:t>951-262-7373 </a:t>
            </a:r>
            <a:r>
              <a:rPr lang="en-US" sz="2000" u="sng" dirty="0">
                <a:solidFill>
                  <a:schemeClr val="tx1"/>
                </a:solidFill>
                <a:effectLst>
                  <a:outerShdw blurRad="38100" dist="38100" dir="2700000" algn="tl">
                    <a:srgbClr val="000000">
                      <a:alpha val="43137"/>
                    </a:srgbClr>
                  </a:outerShdw>
                </a:effectLst>
                <a:latin typeface="Arial Black" pitchFamily="34" charset="0"/>
              </a:rPr>
              <a:t>or</a:t>
            </a:r>
            <a:r>
              <a:rPr lang="en-US" sz="2000" dirty="0">
                <a:solidFill>
                  <a:schemeClr val="tx1"/>
                </a:solidFill>
                <a:effectLst>
                  <a:outerShdw blurRad="38100" dist="38100" dir="2700000" algn="tl">
                    <a:srgbClr val="000000">
                      <a:alpha val="43137"/>
                    </a:srgbClr>
                  </a:outerShdw>
                </a:effectLst>
                <a:latin typeface="Arial Black" pitchFamily="34" charset="0"/>
              </a:rPr>
              <a:t> 805-360-1075 </a:t>
            </a:r>
            <a:r>
              <a:rPr lang="en-US" sz="2000" dirty="0" smtClean="0">
                <a:solidFill>
                  <a:schemeClr val="tx1"/>
                </a:solidFill>
                <a:effectLst>
                  <a:outerShdw blurRad="38100" dist="38100" dir="2700000" algn="tl">
                    <a:srgbClr val="000000">
                      <a:alpha val="43137"/>
                    </a:srgbClr>
                  </a:outerShdw>
                </a:effectLst>
                <a:latin typeface="Arial Black" pitchFamily="34" charset="0"/>
              </a:rPr>
              <a:t/>
            </a:r>
            <a:br>
              <a:rPr lang="en-US" sz="2000" dirty="0" smtClean="0">
                <a:solidFill>
                  <a:schemeClr val="tx1"/>
                </a:solidFill>
                <a:effectLst>
                  <a:outerShdw blurRad="38100" dist="38100" dir="2700000" algn="tl">
                    <a:srgbClr val="000000">
                      <a:alpha val="43137"/>
                    </a:srgbClr>
                  </a:outerShdw>
                </a:effectLst>
                <a:latin typeface="Arial Black" pitchFamily="34" charset="0"/>
              </a:rPr>
            </a:br>
            <a:r>
              <a:rPr lang="en-US" sz="2000" dirty="0">
                <a:solidFill>
                  <a:srgbClr val="FFC000"/>
                </a:solidFill>
                <a:effectLst>
                  <a:outerShdw blurRad="38100" dist="38100" dir="2700000" algn="tl">
                    <a:srgbClr val="000000">
                      <a:alpha val="43137"/>
                    </a:srgbClr>
                  </a:outerShdw>
                </a:effectLst>
                <a:latin typeface="Arial Black" pitchFamily="34" charset="0"/>
              </a:rPr>
              <a:t/>
            </a:r>
            <a:br>
              <a:rPr lang="en-US" sz="2000" dirty="0">
                <a:solidFill>
                  <a:srgbClr val="FFC000"/>
                </a:solidFill>
                <a:effectLst>
                  <a:outerShdw blurRad="38100" dist="38100" dir="2700000" algn="tl">
                    <a:srgbClr val="000000">
                      <a:alpha val="43137"/>
                    </a:srgbClr>
                  </a:outerShdw>
                </a:effectLst>
                <a:latin typeface="Arial Black" pitchFamily="34" charset="0"/>
              </a:rPr>
            </a:br>
            <a:r>
              <a:rPr lang="en-US" sz="2400" dirty="0" smtClean="0">
                <a:solidFill>
                  <a:srgbClr val="FFC000"/>
                </a:solidFill>
                <a:effectLst>
                  <a:outerShdw blurRad="38100" dist="38100" dir="2700000" algn="tl">
                    <a:srgbClr val="000000">
                      <a:alpha val="43137"/>
                    </a:srgbClr>
                  </a:outerShdw>
                </a:effectLst>
                <a:latin typeface="Arial Black" pitchFamily="34" charset="0"/>
              </a:rPr>
              <a:t/>
            </a:r>
            <a:br>
              <a:rPr lang="en-US" sz="2400" dirty="0" smtClean="0">
                <a:solidFill>
                  <a:srgbClr val="FFC000"/>
                </a:solidFill>
                <a:effectLst>
                  <a:outerShdw blurRad="38100" dist="38100" dir="2700000" algn="tl">
                    <a:srgbClr val="000000">
                      <a:alpha val="43137"/>
                    </a:srgbClr>
                  </a:outerShdw>
                </a:effectLst>
                <a:latin typeface="Arial Black" pitchFamily="34" charset="0"/>
              </a:rPr>
            </a:br>
            <a:r>
              <a:rPr lang="en-US" sz="22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7200" dirty="0">
                <a:effectLst>
                  <a:outerShdw blurRad="38100" dist="38100" dir="2700000" algn="tl">
                    <a:srgbClr val="000000">
                      <a:alpha val="43137"/>
                    </a:srgbClr>
                  </a:outerShdw>
                </a:effectLst>
              </a:rPr>
              <a:t/>
            </a:r>
            <a:br>
              <a:rPr lang="en-US" sz="7200" dirty="0">
                <a:effectLst>
                  <a:outerShdw blurRad="38100" dist="38100" dir="2700000" algn="tl">
                    <a:srgbClr val="000000">
                      <a:alpha val="43137"/>
                    </a:srgbClr>
                  </a:outerShdw>
                </a:effectLst>
              </a:rPr>
            </a:br>
            <a:r>
              <a:rPr lang="en-US" sz="7300" dirty="0">
                <a:solidFill>
                  <a:schemeClr val="tx1"/>
                </a:solidFill>
                <a:effectLst>
                  <a:outerShdw blurRad="38100" dist="38100" dir="2700000" algn="tl">
                    <a:srgbClr val="000000">
                      <a:alpha val="43137"/>
                    </a:srgbClr>
                  </a:outerShdw>
                </a:effectLst>
                <a:latin typeface="Arial Black" pitchFamily="34" charset="0"/>
              </a:rPr>
              <a:t> </a:t>
            </a:r>
            <a:r>
              <a:rPr lang="en-US" sz="6000" dirty="0">
                <a:solidFill>
                  <a:schemeClr val="tx1"/>
                </a:solidFill>
                <a:effectLst>
                  <a:outerShdw blurRad="38100" dist="38100" dir="2700000" algn="tl">
                    <a:srgbClr val="000000">
                      <a:alpha val="43137"/>
                    </a:srgbClr>
                  </a:outerShdw>
                </a:effectLst>
              </a:rPr>
              <a:t/>
            </a:r>
            <a:br>
              <a:rPr lang="en-US" sz="6000" dirty="0">
                <a:solidFill>
                  <a:schemeClr val="tx1"/>
                </a:solidFill>
                <a:effectLst>
                  <a:outerShdw blurRad="38100" dist="38100" dir="2700000" algn="tl">
                    <a:srgbClr val="000000">
                      <a:alpha val="43137"/>
                    </a:srgbClr>
                  </a:outerShdw>
                </a:effectLst>
              </a:rPr>
            </a:br>
            <a:endParaRPr lang="en-US" sz="6000" dirty="0">
              <a:solidFill>
                <a:schemeClr val="tx1"/>
              </a:solidFill>
              <a:effectLst>
                <a:outerShdw blurRad="38100" dist="38100" dir="2700000" algn="tl">
                  <a:srgbClr val="000000">
                    <a:alpha val="43137"/>
                  </a:srgbClr>
                </a:outerShdw>
              </a:effectLst>
            </a:endParaRPr>
          </a:p>
        </p:txBody>
      </p:sp>
      <p:pic>
        <p:nvPicPr>
          <p:cNvPr id="1030" name="Picture 6" descr="C:\Documents and Settings\Liz\Temporary Internet Files\Content.IE5\KB5ENI1U\MC900335882[1].wmf" hidden="1"/>
          <p:cNvPicPr>
            <a:picLocks noChangeAspect="1" noChangeArrowheads="1"/>
          </p:cNvPicPr>
          <p:nvPr/>
        </p:nvPicPr>
        <p:blipFill>
          <a:blip r:embed="rId3" cstate="print"/>
          <a:srcRect/>
          <a:stretch>
            <a:fillRect/>
          </a:stretch>
        </p:blipFill>
        <p:spPr bwMode="auto">
          <a:xfrm>
            <a:off x="-304800" y="381000"/>
            <a:ext cx="3432772" cy="3490111"/>
          </a:xfrm>
          <a:prstGeom prst="rect">
            <a:avLst/>
          </a:prstGeom>
          <a:noFill/>
        </p:spPr>
      </p:pic>
      <p:pic>
        <p:nvPicPr>
          <p:cNvPr id="1026" name="Picture 2" descr="C:\Documents and Settings\Liz\Temporary Internet Files\Content.IE5\DV4AL0B8\MP900384780[1].jpg" hidden="1"/>
          <p:cNvPicPr>
            <a:picLocks noChangeAspect="1" noChangeArrowheads="1"/>
          </p:cNvPicPr>
          <p:nvPr/>
        </p:nvPicPr>
        <p:blipFill>
          <a:blip r:embed="rId4" cstate="print"/>
          <a:srcRect/>
          <a:stretch>
            <a:fillRect/>
          </a:stretch>
        </p:blipFill>
        <p:spPr bwMode="auto">
          <a:xfrm>
            <a:off x="7924800" y="1371600"/>
            <a:ext cx="970799" cy="914400"/>
          </a:xfrm>
          <a:prstGeom prst="rect">
            <a:avLst/>
          </a:prstGeom>
          <a:noFill/>
        </p:spPr>
      </p:pic>
      <p:pic>
        <p:nvPicPr>
          <p:cNvPr id="1028" name="Picture 4" descr="C:\Documents and Settings\Liz\Temporary Internet Files\Content.IE5\JQX44AEB\MP900341680[1].jpg" hidden="1"/>
          <p:cNvPicPr>
            <a:picLocks noChangeAspect="1" noChangeArrowheads="1"/>
          </p:cNvPicPr>
          <p:nvPr/>
        </p:nvPicPr>
        <p:blipFill>
          <a:blip r:embed="rId5" cstate="print"/>
          <a:srcRect r="5880" b="9722"/>
          <a:stretch>
            <a:fillRect/>
          </a:stretch>
        </p:blipFill>
        <p:spPr bwMode="auto">
          <a:xfrm>
            <a:off x="0" y="1219200"/>
            <a:ext cx="1447800" cy="990600"/>
          </a:xfrm>
          <a:prstGeom prst="rect">
            <a:avLst/>
          </a:prstGeom>
          <a:noFill/>
        </p:spPr>
      </p:pic>
      <p:pic>
        <p:nvPicPr>
          <p:cNvPr id="7" name="Content Placeholder 6" descr="TPP Flag Meme.jpg"/>
          <p:cNvPicPr>
            <a:picLocks noGrp="1" noChangeAspect="1"/>
          </p:cNvPicPr>
          <p:nvPr>
            <p:ph idx="1"/>
          </p:nvPr>
        </p:nvPicPr>
        <p:blipFill>
          <a:blip r:embed="rId6" cstate="print"/>
          <a:stretch>
            <a:fillRect/>
          </a:stretch>
        </p:blipFill>
        <p:spPr>
          <a:xfrm>
            <a:off x="3086099" y="2628900"/>
            <a:ext cx="3120957" cy="1905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0" y="274637"/>
            <a:ext cx="9144000" cy="6488604"/>
          </a:xfrm>
          <a:prstGeom prst="rect">
            <a:avLst/>
          </a:prstGeom>
        </p:spPr>
        <p:txBody>
          <a:bodyPr/>
          <a:lstStyle/>
          <a:p>
            <a:pPr lvl="0">
              <a:defRPr sz="1800" b="0">
                <a:solidFill>
                  <a:srgbClr val="000000"/>
                </a:solidFill>
                <a:effectLst/>
              </a:defRPr>
            </a:pPr>
            <a:r>
              <a:rPr sz="32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		</a:t>
            </a:r>
            <a:br>
              <a:rPr sz="32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br>
            <a:r>
              <a:rPr sz="32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		</a:t>
            </a:r>
            <a:r>
              <a:rPr sz="47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“Shiny Objects”</a:t>
            </a:r>
            <a:br>
              <a:rPr sz="47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4700" b="1" dirty="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rPr>
              <a:t>   </a:t>
            </a: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TISA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endPar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endParaRPr>
          </a:p>
          <a:p>
            <a:pPr lvl="0">
              <a:defRPr sz="1800" b="0">
                <a:solidFill>
                  <a:srgbClr val="000000"/>
                </a:solidFill>
                <a:effectLst/>
              </a:defRPr>
            </a:pP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TAFTA/TTIP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TTP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a:t>
            </a:r>
            <a:r>
              <a:rPr sz="36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STOP FAST TRACK </a:t>
            </a:r>
            <a:br>
              <a:rPr sz="36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endParaRPr sz="36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endParaRPr>
          </a:p>
        </p:txBody>
      </p:sp>
      <p:pic>
        <p:nvPicPr>
          <p:cNvPr id="58" name="image17.pdf" descr="C:\Documents and Settings\Liz\Temporary Internet Files\Content.IE5\N4HOODSP\MC900437996[1].wmf"/>
          <p:cNvPicPr/>
          <p:nvPr/>
        </p:nvPicPr>
        <p:blipFill>
          <a:blip r:embed="rId2" cstate="print">
            <a:extLst/>
          </a:blip>
          <a:stretch>
            <a:fillRect/>
          </a:stretch>
        </p:blipFill>
        <p:spPr>
          <a:xfrm>
            <a:off x="5943600" y="4343400"/>
            <a:ext cx="2995272" cy="2286000"/>
          </a:xfrm>
          <a:prstGeom prst="rect">
            <a:avLst/>
          </a:prstGeom>
          <a:ln w="12700">
            <a:miter lim="400000"/>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0" y="0"/>
            <a:ext cx="9144000" cy="6629400"/>
          </a:xfrm>
          <a:prstGeom prst="rect">
            <a:avLst/>
          </a:prstGeom>
        </p:spPr>
        <p:txBody>
          <a:bodyPr/>
          <a:lstStyle/>
          <a:p>
            <a:pPr lvl="0">
              <a:spcBef>
                <a:spcPts val="1200"/>
              </a:spcBef>
              <a:defRPr sz="1800" b="0">
                <a:solidFill>
                  <a:srgbClr val="000000"/>
                </a:solidFill>
                <a:effectLst/>
              </a:defRPr>
            </a:pPr>
            <a:r>
              <a:rPr sz="44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t>   What’s Sen. Wyden Up To?</a:t>
            </a:r>
            <a:br>
              <a:rPr sz="44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br>
            <a:r>
              <a:rPr sz="36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a. Was </a:t>
            </a:r>
            <a:r>
              <a:rPr sz="2800" b="1" u="sng">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critical</a:t>
            </a: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of Camp-Baucus</a:t>
            </a:r>
            <a:b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r>
            <a:b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b. New plan called “Smart Track”</a:t>
            </a:r>
            <a:b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r>
            <a:b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c. Plans to build “bipartisan, bicameral 	  consensus”  for his new bill</a:t>
            </a:r>
            <a:b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r>
            <a:b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d. Kicked off the campaign with first 	  hearings this week—more to come</a:t>
            </a:r>
            <a:b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r>
            <a:br>
              <a:rPr sz="28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800" b="1">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e. New bill likely--after the mid-terms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457200" y="0"/>
            <a:ext cx="8686800" cy="6172200"/>
          </a:xfrm>
          <a:prstGeom prst="rect">
            <a:avLst/>
          </a:prstGeom>
        </p:spPr>
        <p:txBody>
          <a:bodyPr/>
          <a:lstStyle/>
          <a:p>
            <a:pPr lvl="0">
              <a:lnSpc>
                <a:spcPts val="2000"/>
              </a:lnSpc>
              <a:defRPr sz="1800" b="0">
                <a:solidFill>
                  <a:srgbClr val="000000"/>
                </a:solidFill>
                <a:effectLst/>
              </a:defRPr>
            </a:pPr>
            <a:r>
              <a:rPr sz="4100" b="1">
                <a:solidFill>
                  <a:srgbClr val="EEECE1"/>
                </a:solidFill>
                <a:effectLst>
                  <a:outerShdw blurRad="38100" dist="25400" dir="5400000" rotWithShape="0">
                    <a:srgbClr val="000000">
                      <a:alpha val="25000"/>
                    </a:srgbClr>
                  </a:outerShdw>
                </a:effectLst>
              </a:rPr>
              <a:t/>
            </a:r>
            <a:br>
              <a:rPr sz="4100" b="1">
                <a:solidFill>
                  <a:srgbClr val="EEECE1"/>
                </a:solidFill>
                <a:effectLst>
                  <a:outerShdw blurRad="38100" dist="25400" dir="5400000" rotWithShape="0">
                    <a:srgbClr val="000000">
                      <a:alpha val="25000"/>
                    </a:srgbClr>
                  </a:outerShdw>
                </a:effectLst>
              </a:rPr>
            </a:br>
            <a:r>
              <a:rPr sz="36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t>
            </a:r>
            <a:br>
              <a:rPr sz="36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“Smart Track” </a:t>
            </a:r>
            <a:r>
              <a:rPr sz="4400" b="1" u="sng">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can’t</a:t>
            </a:r>
            <a: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be</a:t>
            </a:r>
            <a:b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t>
            </a:r>
            <a:b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Fast Track in disguise!</a:t>
            </a:r>
            <a:b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r>
            <a:br>
              <a:rPr sz="4400" b="1">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A. Fast Track Fundamentals:</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22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i. President can sign trade deal </a:t>
            </a:r>
            <a: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before</a:t>
            </a:r>
            <a:r>
              <a:rPr sz="22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Congress sees it</a:t>
            </a:r>
            <a:br>
              <a:rPr sz="22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t>
            </a:r>
            <a:br>
              <a:rPr sz="24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2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ii. </a:t>
            </a:r>
            <a: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No amendments or changes</a:t>
            </a:r>
            <a:b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r>
            <a:b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2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iii. Limited debate – </a:t>
            </a:r>
            <a: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only 60 days to pass it</a:t>
            </a:r>
            <a:b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r>
            <a:b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r>
            <a:br>
              <a:rPr sz="22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B. We don’t know </a:t>
            </a:r>
            <a:r>
              <a:rPr sz="24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what it is</a:t>
            </a:r>
            <a:r>
              <a:rPr sz="2400" b="1">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t>
            </a: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yet, so can’t oppose</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C. Congress </a:t>
            </a:r>
            <a:r>
              <a:rPr sz="2400" b="1" u="sng">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won’t listen </a:t>
            </a: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if we don’t appear flexible</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D. Currently in lobby mode on the Hill.  Need same </a:t>
            </a:r>
          </a:p>
          <a:p>
            <a:pPr lvl="0">
              <a:lnSpc>
                <a:spcPts val="2000"/>
              </a:lnSpc>
              <a:defRPr sz="1800" b="0">
                <a:solidFill>
                  <a:srgbClr val="000000"/>
                </a:solidFill>
                <a:effectLst/>
              </a:defRPr>
            </a:pPr>
            <a:endPar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endParaRPr>
          </a:p>
          <a:p>
            <a:pPr lvl="0">
              <a:lnSpc>
                <a:spcPts val="2000"/>
              </a:lnSpc>
              <a:defRPr sz="1800" b="0">
                <a:solidFill>
                  <a:srgbClr val="000000"/>
                </a:solidFill>
                <a:effectLst/>
              </a:defRPr>
            </a:pPr>
            <a: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ACTION in Districts. </a:t>
            </a:r>
            <a:br>
              <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endParaRPr sz="2400" b="1">
              <a:solidFill>
                <a:srgbClr val="8EB4E3"/>
              </a:solidFill>
              <a:effectLst>
                <a:outerShdw blurRad="38100" dist="25400" dir="5400000" rotWithShape="0">
                  <a:srgbClr val="000000">
                    <a:alpha val="25000"/>
                  </a:srgbClr>
                </a:outerShdw>
              </a:effectLst>
              <a:latin typeface="Arial Black"/>
              <a:ea typeface="Arial Black"/>
              <a:cs typeface="Arial Black"/>
              <a:sym typeface="Arial Black"/>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0" y="0"/>
            <a:ext cx="9144000" cy="6858000"/>
          </a:xfrm>
          <a:prstGeom prst="rect">
            <a:avLst/>
          </a:prstGeom>
        </p:spPr>
        <p:txBody>
          <a:bodyPr/>
          <a:lstStyle/>
          <a:p>
            <a:pPr lvl="0" defTabSz="804672">
              <a:defRPr sz="1800" b="0">
                <a:solidFill>
                  <a:srgbClr val="000000"/>
                </a:solidFill>
                <a:effectLst/>
              </a:defRPr>
            </a:pPr>
            <a:r>
              <a:rPr sz="1848" b="1" dirty="0">
                <a:solidFill>
                  <a:srgbClr val="EEECE1"/>
                </a:solidFill>
                <a:effectLst>
                  <a:outerShdw blurRad="33528" dist="22352" dir="5400000" rotWithShape="0">
                    <a:srgbClr val="000000">
                      <a:alpha val="25000"/>
                    </a:srgbClr>
                  </a:outerShdw>
                </a:effectLst>
                <a:latin typeface="Arial Black"/>
                <a:ea typeface="Arial Black"/>
                <a:cs typeface="Arial Black"/>
                <a:sym typeface="Arial Black"/>
              </a:rPr>
              <a:t> </a:t>
            </a:r>
            <a:br>
              <a:rPr sz="1848" b="1" dirty="0">
                <a:solidFill>
                  <a:srgbClr val="EEECE1"/>
                </a:solidFill>
                <a:effectLst>
                  <a:outerShdw blurRad="33528" dist="22352" dir="5400000" rotWithShape="0">
                    <a:srgbClr val="000000">
                      <a:alpha val="25000"/>
                    </a:srgbClr>
                  </a:outerShdw>
                </a:effectLst>
                <a:latin typeface="Arial Black"/>
                <a:ea typeface="Arial Black"/>
                <a:cs typeface="Arial Black"/>
                <a:sym typeface="Arial Black"/>
              </a:rPr>
            </a:br>
            <a:r>
              <a:rPr sz="1848" b="1" dirty="0">
                <a:solidFill>
                  <a:srgbClr val="EEECE1"/>
                </a:solidFill>
                <a:effectLst>
                  <a:outerShdw blurRad="33528" dist="22352" dir="5400000" rotWithShape="0">
                    <a:srgbClr val="000000">
                      <a:alpha val="25000"/>
                    </a:srgbClr>
                  </a:outerShdw>
                </a:effectLst>
                <a:latin typeface="Arial Black"/>
                <a:ea typeface="Arial Black"/>
                <a:cs typeface="Arial Black"/>
                <a:sym typeface="Arial Black"/>
              </a:rPr>
              <a:t> </a:t>
            </a:r>
            <a:r>
              <a:rPr lang="en-US" sz="1848" b="1" dirty="0" smtClean="0">
                <a:solidFill>
                  <a:srgbClr val="EEECE1"/>
                </a:solidFill>
                <a:effectLst>
                  <a:outerShdw blurRad="33528" dist="22352" dir="5400000" rotWithShape="0">
                    <a:srgbClr val="000000">
                      <a:alpha val="25000"/>
                    </a:srgbClr>
                  </a:outerShdw>
                </a:effectLst>
                <a:latin typeface="Arial Black"/>
                <a:ea typeface="Arial Black"/>
                <a:cs typeface="Arial Black"/>
                <a:sym typeface="Arial Black"/>
              </a:rPr>
              <a:t>	</a:t>
            </a:r>
            <a:r>
              <a:rPr sz="2816" b="1" dirty="0" smtClean="0">
                <a:solidFill>
                  <a:srgbClr val="FF4040"/>
                </a:solidFill>
                <a:effectLst>
                  <a:outerShdw blurRad="38100" dist="38100" dir="2700000" algn="tl">
                    <a:srgbClr val="000000">
                      <a:alpha val="43137"/>
                    </a:srgbClr>
                  </a:outerShdw>
                </a:effectLst>
                <a:latin typeface="Arial Black"/>
                <a:ea typeface="Arial Black"/>
                <a:cs typeface="Arial Black"/>
                <a:sym typeface="Arial Black"/>
              </a:rPr>
              <a:t>WE </a:t>
            </a:r>
            <a:r>
              <a:rPr sz="2816" b="1" dirty="0">
                <a:solidFill>
                  <a:srgbClr val="FF4040"/>
                </a:solidFill>
                <a:effectLst>
                  <a:outerShdw blurRad="38100" dist="38100" dir="2700000" algn="tl">
                    <a:srgbClr val="000000">
                      <a:alpha val="43137"/>
                    </a:srgbClr>
                  </a:outerShdw>
                </a:effectLst>
                <a:latin typeface="Arial Black"/>
                <a:ea typeface="Arial Black"/>
                <a:cs typeface="Arial Black"/>
                <a:sym typeface="Arial Black"/>
              </a:rPr>
              <a:t>BEAT BACK CAMP-BAUCUS. </a:t>
            </a:r>
            <a:r>
              <a:rPr lang="en-US" sz="2816" b="1" dirty="0" smtClean="0">
                <a:solidFill>
                  <a:srgbClr val="FF4040"/>
                </a:solidFill>
                <a:effectLst>
                  <a:outerShdw blurRad="38100" dist="38100" dir="2700000" algn="tl">
                    <a:srgbClr val="000000">
                      <a:alpha val="43137"/>
                    </a:srgbClr>
                  </a:outerShdw>
                </a:effectLst>
                <a:latin typeface="Arial Black"/>
                <a:ea typeface="Arial Black"/>
                <a:cs typeface="Arial Black"/>
                <a:sym typeface="Arial Black"/>
              </a:rPr>
              <a:t/>
            </a:r>
            <a:br>
              <a:rPr lang="en-US" sz="2816" b="1" dirty="0" smtClean="0">
                <a:solidFill>
                  <a:srgbClr val="FF4040"/>
                </a:solidFill>
                <a:effectLst>
                  <a:outerShdw blurRad="38100" dist="38100" dir="2700000" algn="tl">
                    <a:srgbClr val="000000">
                      <a:alpha val="43137"/>
                    </a:srgbClr>
                  </a:outerShdw>
                </a:effectLst>
                <a:latin typeface="Arial Black"/>
                <a:ea typeface="Arial Black"/>
                <a:cs typeface="Arial Black"/>
                <a:sym typeface="Arial Black"/>
              </a:rPr>
            </a:br>
            <a:r>
              <a:rPr lang="en-US" sz="2816" b="1" dirty="0" smtClean="0">
                <a:solidFill>
                  <a:srgbClr val="FF4040"/>
                </a:solidFill>
                <a:effectLst>
                  <a:outerShdw blurRad="38100" dist="38100" dir="2700000" algn="tl">
                    <a:srgbClr val="000000">
                      <a:alpha val="43137"/>
                    </a:srgbClr>
                  </a:outerShdw>
                </a:effectLst>
                <a:latin typeface="Arial Black"/>
                <a:ea typeface="Arial Black"/>
                <a:cs typeface="Arial Black"/>
                <a:sym typeface="Arial Black"/>
              </a:rPr>
              <a:t>	</a:t>
            </a:r>
            <a:r>
              <a:rPr sz="2816" b="1" dirty="0" smtClean="0">
                <a:solidFill>
                  <a:srgbClr val="FF4040"/>
                </a:solidFill>
                <a:effectLst>
                  <a:outerShdw blurRad="38100" dist="38100" dir="2700000" algn="tl">
                    <a:srgbClr val="000000">
                      <a:alpha val="43137"/>
                    </a:srgbClr>
                  </a:outerShdw>
                </a:effectLst>
                <a:latin typeface="Arial Black"/>
                <a:ea typeface="Arial Black"/>
                <a:cs typeface="Arial Black"/>
                <a:sym typeface="Arial Black"/>
              </a:rPr>
              <a:t>WE </a:t>
            </a:r>
            <a:r>
              <a:rPr sz="2816" b="1" dirty="0">
                <a:solidFill>
                  <a:srgbClr val="FF4040"/>
                </a:solidFill>
                <a:effectLst>
                  <a:outerShdw blurRad="38100" dist="38100" dir="2700000" algn="tl">
                    <a:srgbClr val="000000">
                      <a:alpha val="43137"/>
                    </a:srgbClr>
                  </a:outerShdw>
                </a:effectLst>
                <a:latin typeface="Arial Black"/>
                <a:ea typeface="Arial Black"/>
                <a:cs typeface="Arial Black"/>
                <a:sym typeface="Arial Black"/>
              </a:rPr>
              <a:t>WILL WIN AGAIN THE SAME WAY:</a:t>
            </a:r>
            <a:br>
              <a:rPr sz="2816" b="1" dirty="0">
                <a:solidFill>
                  <a:srgbClr val="FF4040"/>
                </a:solidFill>
                <a:effectLst>
                  <a:outerShdw blurRad="38100" dist="38100" dir="2700000" algn="tl">
                    <a:srgbClr val="000000">
                      <a:alpha val="43137"/>
                    </a:srgbClr>
                  </a:outerShdw>
                </a:effectLst>
                <a:latin typeface="Arial Black"/>
                <a:ea typeface="Arial Black"/>
                <a:cs typeface="Arial Black"/>
                <a:sym typeface="Arial Black"/>
              </a:rPr>
            </a:br>
            <a:r>
              <a:rPr sz="1848"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t>
            </a:r>
            <a:r>
              <a:rPr lang="en-US" sz="1848" b="1" dirty="0" smtClean="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r>
            <a:br>
              <a:rPr lang="en-US" sz="1848" b="1" dirty="0" smtClean="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lang="en-US" sz="1848" dirty="0" smtClean="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t>
            </a:r>
            <a:r>
              <a:rPr sz="1848" b="1" dirty="0" smtClean="0">
                <a:solidFill>
                  <a:srgbClr val="FFFF00"/>
                </a:solidFill>
                <a:effectLst>
                  <a:outerShdw blurRad="38100" dist="38100" dir="2700000" algn="tl">
                    <a:srgbClr val="000000">
                      <a:alpha val="43137"/>
                    </a:srgbClr>
                  </a:outerShdw>
                </a:effectLst>
                <a:latin typeface="Arial Black"/>
                <a:ea typeface="Arial Black"/>
                <a:cs typeface="Arial Black"/>
                <a:sym typeface="Arial Black"/>
              </a:rPr>
              <a:t>A</a:t>
            </a:r>
            <a: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 Lobby on the Hill and </a:t>
            </a:r>
            <a:r>
              <a:rPr sz="1848" b="1" u="sng"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ACTION </a:t>
            </a:r>
            <a: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in the districts</a:t>
            </a:r>
            <a:b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br>
            <a: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
            </a:r>
            <a:b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br>
            <a:r>
              <a:rPr sz="1848"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B.  August recess: Call and get a meeting </a:t>
            </a:r>
            <a:r>
              <a:rPr sz="1848" b="1" u="sng"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NOW:!</a:t>
            </a:r>
            <a:br>
              <a:rPr sz="1848" b="1" u="sng"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848" b="1" u="sng"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r>
            <a:br>
              <a:rPr sz="1848" b="1" u="sng"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848"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t>
            </a:r>
            <a: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C. July 4</a:t>
            </a:r>
            <a:r>
              <a:rPr sz="1848" b="1" baseline="29727"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th</a:t>
            </a:r>
            <a: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 “Buy American” campaign:</a:t>
            </a:r>
            <a:b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br>
            <a: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
            </a:r>
            <a:br>
              <a:rPr sz="1848"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br>
            <a:r>
              <a:rPr sz="1848"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t>
            </a:r>
            <a:r>
              <a:rPr sz="1671" b="1" dirty="0" err="1">
                <a:solidFill>
                  <a:srgbClr val="EEECE1"/>
                </a:solidFill>
                <a:effectLst>
                  <a:outerShdw blurRad="38100" dist="38100" dir="2700000" algn="tl">
                    <a:srgbClr val="000000">
                      <a:alpha val="43137"/>
                    </a:srgbClr>
                  </a:outerShdw>
                </a:effectLst>
                <a:latin typeface="Arial Black"/>
                <a:ea typeface="Arial Black"/>
                <a:cs typeface="Arial Black"/>
                <a:sym typeface="Arial Black"/>
              </a:rPr>
              <a:t>i</a:t>
            </a: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t>
            </a:r>
            <a:r>
              <a:rPr sz="1671" b="1" dirty="0">
                <a:solidFill>
                  <a:srgbClr val="8EB4E3"/>
                </a:solidFill>
                <a:effectLst>
                  <a:outerShdw blurRad="38100" dist="38100" dir="2700000" algn="tl">
                    <a:srgbClr val="000000">
                      <a:alpha val="43137"/>
                    </a:srgbClr>
                  </a:outerShdw>
                </a:effectLst>
                <a:latin typeface="Arial Black"/>
                <a:ea typeface="Arial Black"/>
                <a:cs typeface="Arial Black"/>
                <a:sym typeface="Arial Black"/>
              </a:rPr>
              <a:t>Government Procurement Chapter </a:t>
            </a: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of TPP </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would ban “Buy American” laws and “Buy Local” rules</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Ii. </a:t>
            </a:r>
            <a:r>
              <a:rPr sz="1671" b="1" dirty="0">
                <a:solidFill>
                  <a:srgbClr val="8EB4E3"/>
                </a:solidFill>
                <a:effectLst>
                  <a:outerShdw blurRad="38100" dist="38100" dir="2700000" algn="tl">
                    <a:srgbClr val="000000">
                      <a:alpha val="43137"/>
                    </a:srgbClr>
                  </a:outerShdw>
                </a:effectLst>
                <a:latin typeface="Arial Black"/>
                <a:ea typeface="Arial Black"/>
                <a:cs typeface="Arial Black"/>
                <a:sym typeface="Arial Black"/>
              </a:rPr>
              <a:t>Plan bird-dogging,</a:t>
            </a: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leaflet parades, rallies at district</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offices, honk &amp; wave events, etc.  TAKE PICS/VIDEO!! Send to Kian.</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iii. </a:t>
            </a:r>
            <a:r>
              <a:rPr sz="1671" b="1" dirty="0">
                <a:solidFill>
                  <a:srgbClr val="8EB4E3"/>
                </a:solidFill>
                <a:effectLst>
                  <a:outerShdw blurRad="38100" dist="38100" dir="2700000" algn="tl">
                    <a:srgbClr val="000000">
                      <a:alpha val="43137"/>
                    </a:srgbClr>
                  </a:outerShdw>
                </a:effectLst>
                <a:latin typeface="Arial Black"/>
                <a:ea typeface="Arial Black"/>
                <a:cs typeface="Arial Black"/>
                <a:sym typeface="Arial Black"/>
              </a:rPr>
              <a:t>Sign up on members’ websites:</a:t>
            </a:r>
            <a:br>
              <a:rPr sz="1671" b="1" dirty="0">
                <a:solidFill>
                  <a:srgbClr val="8EB4E3"/>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 </a:t>
            </a:r>
            <a:r>
              <a:rPr sz="1671" b="1" dirty="0">
                <a:solidFill>
                  <a:srgbClr val="FFFFFF"/>
                </a:solidFill>
                <a:effectLst>
                  <a:outerShdw blurRad="38100" dist="38100" dir="2700000" algn="tl">
                    <a:srgbClr val="000000">
                      <a:alpha val="43137"/>
                    </a:srgbClr>
                  </a:outerShdw>
                </a:effectLst>
                <a:latin typeface="Arial Black"/>
                <a:ea typeface="Arial Black"/>
                <a:cs typeface="Arial Black"/>
                <a:sym typeface="Arial Black"/>
              </a:rPr>
              <a:t>Official: </a:t>
            </a:r>
            <a:r>
              <a:rPr sz="1671"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a:t>
            </a:r>
            <a:r>
              <a:rPr sz="1671" b="1" dirty="0" err="1">
                <a:solidFill>
                  <a:srgbClr val="FFFF00"/>
                </a:solidFill>
                <a:effectLst>
                  <a:outerShdw blurRad="38100" dist="38100" dir="2700000" algn="tl">
                    <a:srgbClr val="000000">
                      <a:alpha val="43137"/>
                    </a:srgbClr>
                  </a:outerShdw>
                </a:effectLst>
                <a:latin typeface="Arial Black"/>
                <a:ea typeface="Arial Black"/>
                <a:cs typeface="Arial Black"/>
                <a:sym typeface="Arial Black"/>
              </a:rPr>
              <a:t>gov</a:t>
            </a:r>
            <a:r>
              <a:rPr sz="1671"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 site </a:t>
            </a: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(constituents and locals only)</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 </a:t>
            </a:r>
            <a:r>
              <a:rPr sz="1671" b="1" dirty="0">
                <a:solidFill>
                  <a:srgbClr val="FFFFFF"/>
                </a:solidFill>
                <a:effectLst>
                  <a:outerShdw blurRad="38100" dist="38100" dir="2700000" algn="tl">
                    <a:srgbClr val="000000">
                      <a:alpha val="43137"/>
                    </a:srgbClr>
                  </a:outerShdw>
                </a:effectLst>
                <a:latin typeface="Arial Black"/>
                <a:ea typeface="Arial Black"/>
                <a:cs typeface="Arial Black"/>
                <a:sym typeface="Arial Black"/>
              </a:rPr>
              <a:t>Campaign: </a:t>
            </a:r>
            <a:r>
              <a:rPr sz="1671" b="1" dirty="0">
                <a:solidFill>
                  <a:srgbClr val="FFFF00"/>
                </a:solidFill>
                <a:effectLst>
                  <a:outerShdw blurRad="38100" dist="38100" dir="2700000" algn="tl">
                    <a:srgbClr val="000000">
                      <a:alpha val="43137"/>
                    </a:srgbClr>
                  </a:outerShdw>
                </a:effectLst>
                <a:latin typeface="Arial Black"/>
                <a:ea typeface="Arial Black"/>
                <a:cs typeface="Arial Black"/>
                <a:sym typeface="Arial Black"/>
              </a:rPr>
              <a:t>.com site: </a:t>
            </a:r>
            <a: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t> Search “[name] for Congress” 				                        (or “for U.S. Senate”); </a:t>
            </a:r>
            <a:br>
              <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rPr>
            </a:br>
            <a:endParaRPr sz="1671" b="1" dirty="0">
              <a:solidFill>
                <a:srgbClr val="EEECE1"/>
              </a:solidFill>
              <a:effectLst>
                <a:outerShdw blurRad="38100" dist="38100" dir="2700000" algn="tl">
                  <a:srgbClr val="000000">
                    <a:alpha val="43137"/>
                  </a:srgbClr>
                </a:outerShdw>
              </a:effectLst>
              <a:latin typeface="Arial Black"/>
              <a:ea typeface="Arial Black"/>
              <a:cs typeface="Arial Black"/>
              <a:sym typeface="Arial Black"/>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0" y="0"/>
            <a:ext cx="9144000" cy="6858000"/>
          </a:xfrm>
          <a:prstGeom prst="rect">
            <a:avLst/>
          </a:prstGeom>
        </p:spPr>
        <p:txBody>
          <a:bodyPr/>
          <a:lstStyle/>
          <a:p>
            <a:pPr lvl="0" algn="ctr" defTabSz="749808">
              <a:defRPr sz="1800" b="0">
                <a:solidFill>
                  <a:srgbClr val="000000"/>
                </a:solidFill>
                <a:effectLst/>
              </a:defRPr>
            </a:pPr>
            <a:r>
              <a:rPr sz="3362" b="1" dirty="0">
                <a:solidFill>
                  <a:srgbClr val="EEECE1"/>
                </a:solidFill>
                <a:effectLst>
                  <a:outerShdw blurRad="31242" dist="20828" dir="5400000" rotWithShape="0">
                    <a:srgbClr val="000000">
                      <a:alpha val="25000"/>
                    </a:srgbClr>
                  </a:outerShdw>
                </a:effectLst>
              </a:rPr>
              <a:t/>
            </a:r>
            <a:br>
              <a:rPr sz="3362" b="1" dirty="0">
                <a:solidFill>
                  <a:srgbClr val="EEECE1"/>
                </a:solidFill>
                <a:effectLst>
                  <a:outerShdw blurRad="31242" dist="20828" dir="5400000" rotWithShape="0">
                    <a:srgbClr val="000000">
                      <a:alpha val="25000"/>
                    </a:srgbClr>
                  </a:outerShdw>
                </a:effectLst>
              </a:rPr>
            </a:br>
            <a:r>
              <a:rPr sz="3362" b="1" dirty="0">
                <a:solidFill>
                  <a:srgbClr val="EEECE1"/>
                </a:solidFill>
                <a:effectLst>
                  <a:outerShdw blurRad="31242" dist="20828" dir="5400000" rotWithShape="0">
                    <a:srgbClr val="000000">
                      <a:alpha val="25000"/>
                    </a:srgbClr>
                  </a:outerShdw>
                </a:effectLst>
              </a:rPr>
              <a:t/>
            </a:r>
            <a:br>
              <a:rPr sz="3362" b="1" dirty="0">
                <a:solidFill>
                  <a:srgbClr val="EEECE1"/>
                </a:solidFill>
                <a:effectLst>
                  <a:outerShdw blurRad="31242" dist="20828" dir="5400000" rotWithShape="0">
                    <a:srgbClr val="000000">
                      <a:alpha val="25000"/>
                    </a:srgbClr>
                  </a:outerShdw>
                </a:effectLst>
              </a:rPr>
            </a:br>
            <a:r>
              <a:rPr sz="2296" b="1" dirty="0" smtClean="0">
                <a:solidFill>
                  <a:srgbClr val="FFFFFF"/>
                </a:solidFill>
                <a:effectLst>
                  <a:outerShdw blurRad="31242" dist="20828" dir="5400000" rotWithShape="0">
                    <a:srgbClr val="000000">
                      <a:alpha val="25000"/>
                    </a:srgbClr>
                  </a:outerShdw>
                </a:effectLst>
                <a:latin typeface="Arial Black"/>
                <a:ea typeface="Arial Black"/>
                <a:cs typeface="Arial Black"/>
                <a:sym typeface="Arial Black"/>
              </a:rPr>
              <a:t>Plan </a:t>
            </a:r>
            <a:r>
              <a:rPr sz="2296" b="1" dirty="0">
                <a:solidFill>
                  <a:srgbClr val="FFFFFF"/>
                </a:solidFill>
                <a:effectLst>
                  <a:outerShdw blurRad="31242" dist="20828" dir="5400000" rotWithShape="0">
                    <a:srgbClr val="000000">
                      <a:alpha val="25000"/>
                    </a:srgbClr>
                  </a:outerShdw>
                </a:effectLst>
                <a:latin typeface="Arial Black"/>
                <a:ea typeface="Arial Black"/>
                <a:cs typeface="Arial Black"/>
                <a:sym typeface="Arial Black"/>
              </a:rPr>
              <a:t>your </a:t>
            </a:r>
            <a:r>
              <a:rPr sz="2296" b="1" dirty="0">
                <a:solidFill>
                  <a:srgbClr val="FF4040"/>
                </a:solidFill>
                <a:effectLst>
                  <a:outerShdw blurRad="31242" dist="31242" dir="2700000" rotWithShape="0">
                    <a:srgbClr val="000000">
                      <a:alpha val="43137"/>
                    </a:srgbClr>
                  </a:outerShdw>
                </a:effectLst>
                <a:latin typeface="Arial Black"/>
                <a:ea typeface="Arial Black"/>
                <a:cs typeface="Arial Black"/>
                <a:sym typeface="Arial Black"/>
              </a:rPr>
              <a:t>July 4</a:t>
            </a:r>
            <a:r>
              <a:rPr sz="2296" b="1" dirty="0">
                <a:solidFill>
                  <a:srgbClr val="EEECE1"/>
                </a:solidFill>
                <a:effectLst>
                  <a:outerShdw blurRad="31242" dist="31242" dir="2700000" rotWithShape="0">
                    <a:srgbClr val="000000">
                      <a:alpha val="43137"/>
                    </a:srgbClr>
                  </a:outerShdw>
                </a:effectLst>
                <a:latin typeface="Arial Black"/>
                <a:ea typeface="Arial Black"/>
                <a:cs typeface="Arial Black"/>
                <a:sym typeface="Arial Black"/>
              </a:rPr>
              <a:t> Week Bird-Dogging Events!</a:t>
            </a:r>
            <a:br>
              <a:rPr sz="2296" b="1" dirty="0">
                <a:solidFill>
                  <a:srgbClr val="EEECE1"/>
                </a:solidFill>
                <a:effectLst>
                  <a:outerShdw blurRad="31242" dist="31242" dir="2700000" rotWithShape="0">
                    <a:srgbClr val="000000">
                      <a:alpha val="43137"/>
                    </a:srgbClr>
                  </a:outerShdw>
                </a:effectLst>
                <a:latin typeface="Arial Black"/>
                <a:ea typeface="Arial Black"/>
                <a:cs typeface="Arial Black"/>
                <a:sym typeface="Arial Black"/>
              </a:rPr>
            </a:br>
            <a:r>
              <a:rPr sz="2296" b="1" dirty="0">
                <a:solidFill>
                  <a:srgbClr val="EEECE1"/>
                </a:solidFill>
                <a:effectLst>
                  <a:outerShdw blurRad="31242" dist="31242" dir="2700000" rotWithShape="0">
                    <a:srgbClr val="000000">
                      <a:alpha val="43137"/>
                    </a:srgbClr>
                  </a:outerShdw>
                </a:effectLst>
                <a:latin typeface="Arial Black"/>
                <a:ea typeface="Arial Black"/>
                <a:cs typeface="Arial Black"/>
                <a:sym typeface="Arial Black"/>
              </a:rPr>
              <a:t/>
            </a:r>
            <a:br>
              <a:rPr sz="2296" b="1" dirty="0">
                <a:solidFill>
                  <a:srgbClr val="EEECE1"/>
                </a:solidFill>
                <a:effectLst>
                  <a:outerShdw blurRad="31242" dist="31242" dir="2700000" rotWithShape="0">
                    <a:srgbClr val="000000">
                      <a:alpha val="43137"/>
                    </a:srgbClr>
                  </a:outerShdw>
                </a:effectLst>
                <a:latin typeface="Arial Black"/>
                <a:ea typeface="Arial Black"/>
                <a:cs typeface="Arial Black"/>
                <a:sym typeface="Arial Black"/>
              </a:rPr>
            </a:br>
            <a:r>
              <a:rPr sz="2296" b="1" dirty="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Time a </a:t>
            </a:r>
            <a:r>
              <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July 4 </a:t>
            </a:r>
            <a:r>
              <a:rPr sz="2296" b="1" dirty="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action to the </a:t>
            </a:r>
            <a:r>
              <a:rPr lang="en-US" sz="2296" b="1" dirty="0" err="1" smtClean="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Ottowa</a:t>
            </a:r>
            <a:r>
              <a:rPr sz="2296" b="1" dirty="0" smtClean="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 </a:t>
            </a:r>
            <a:r>
              <a:rPr lang="en-US" sz="2296" b="1" dirty="0" smtClean="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TPP </a:t>
            </a:r>
            <a:r>
              <a:rPr sz="2296" b="1" dirty="0" smtClean="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talks!</a:t>
            </a:r>
            <a:r>
              <a:rPr lang="en-US" sz="2296" b="1" dirty="0" smtClean="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
            </a:r>
            <a:br>
              <a:rPr lang="en-US" sz="2296" b="1" dirty="0" smtClean="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br>
            <a:r>
              <a:rPr sz="2296" b="1" dirty="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t/>
            </a:r>
            <a:br>
              <a:rPr sz="2296" b="1" dirty="0">
                <a:solidFill>
                  <a:srgbClr val="8EB4E3"/>
                </a:solidFill>
                <a:effectLst>
                  <a:outerShdw blurRad="31242" dist="31242" dir="2700000" rotWithShape="0">
                    <a:srgbClr val="000000">
                      <a:alpha val="43137"/>
                    </a:srgbClr>
                  </a:outerShdw>
                </a:effectLst>
                <a:latin typeface="Arial Black"/>
                <a:ea typeface="Arial Black"/>
                <a:cs typeface="Arial Black"/>
                <a:sym typeface="Arial Black"/>
              </a:rPr>
            </a:br>
            <a:r>
              <a:rPr sz="2296" b="1"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Post events</a:t>
            </a:r>
            <a:r>
              <a:rPr sz="2296" b="1" u="sng"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 TODAY</a:t>
            </a:r>
            <a:r>
              <a:rPr sz="2296" b="1" dirty="0" smtClean="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a:t>
            </a:r>
            <a:r>
              <a:rPr lang="en-US" sz="2296" b="1" dirty="0" smtClean="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
            </a:r>
            <a:br>
              <a:rPr lang="en-US" sz="2296" b="1" dirty="0" smtClean="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br>
            <a:r>
              <a:rPr sz="2296" b="1" dirty="0" smtClean="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Paste </a:t>
            </a:r>
            <a:r>
              <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this browser link to create your event: </a:t>
            </a:r>
            <a:r>
              <a:rPr sz="2000" b="1"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http://civic.moveon.org/event/events/create.html?action_id=276</a:t>
            </a:r>
            <a:br>
              <a:rPr sz="2000" b="1"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br>
            <a:r>
              <a:rPr sz="1640" b="1"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
            </a:r>
            <a:br>
              <a:rPr sz="1640" b="1"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br>
            <a:r>
              <a:rPr sz="2296" b="1" dirty="0">
                <a:solidFill>
                  <a:srgbClr val="FFFF00"/>
                </a:solidFill>
                <a:effectLst>
                  <a:outerShdw blurRad="31242" dist="31242" dir="2700000" rotWithShape="0">
                    <a:srgbClr val="000000">
                      <a:alpha val="43137"/>
                    </a:srgbClr>
                  </a:outerShdw>
                </a:effectLst>
                <a:latin typeface="Arial Black"/>
                <a:ea typeface="Arial Black"/>
                <a:cs typeface="Arial Black"/>
                <a:sym typeface="Arial Black"/>
              </a:rPr>
              <a:t>Email event link to:</a:t>
            </a:r>
            <a:r>
              <a:rPr sz="2296" b="1" dirty="0">
                <a:solidFill>
                  <a:srgbClr val="BBD1EE"/>
                </a:solidFill>
                <a:effectLst>
                  <a:outerShdw blurRad="31242" dist="31242" dir="2700000" rotWithShape="0">
                    <a:srgbClr val="000000">
                      <a:alpha val="43137"/>
                    </a:srgbClr>
                  </a:outerShdw>
                </a:effectLst>
                <a:latin typeface="Arial Black"/>
                <a:ea typeface="Arial Black"/>
                <a:cs typeface="Arial Black"/>
                <a:sym typeface="Arial Black"/>
              </a:rPr>
              <a:t> </a:t>
            </a:r>
            <a:r>
              <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kfrederick@citizen.org </a:t>
            </a:r>
            <a:br>
              <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br>
            <a:r>
              <a:rPr sz="2952" b="1" u="sng"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MESSAGE:</a:t>
            </a:r>
            <a:r>
              <a:rPr sz="2952"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 </a:t>
            </a:r>
            <a:r>
              <a:rPr sz="2952" b="1" dirty="0">
                <a:solidFill>
                  <a:srgbClr val="FF4040"/>
                </a:solidFill>
                <a:effectLst>
                  <a:outerShdw blurRad="31242" dist="31242" dir="2700000" rotWithShape="0">
                    <a:srgbClr val="000000">
                      <a:alpha val="43137"/>
                    </a:srgbClr>
                  </a:outerShdw>
                </a:effectLst>
                <a:latin typeface="Arial Black"/>
                <a:ea typeface="Arial Black"/>
                <a:cs typeface="Arial Black"/>
                <a:sym typeface="Arial Black"/>
              </a:rPr>
              <a:t>“ PROTECT BUY AMERICAN </a:t>
            </a:r>
          </a:p>
          <a:p>
            <a:pPr lvl="0" algn="ctr" defTabSz="749808">
              <a:defRPr sz="1800" b="0">
                <a:solidFill>
                  <a:srgbClr val="000000"/>
                </a:solidFill>
                <a:effectLst/>
              </a:defRPr>
            </a:pPr>
            <a:r>
              <a:rPr lang="en-US" sz="2952" b="1" dirty="0" smtClean="0">
                <a:solidFill>
                  <a:srgbClr val="FF4040"/>
                </a:solidFill>
                <a:effectLst>
                  <a:outerShdw blurRad="31242" dist="31242" dir="2700000" rotWithShape="0">
                    <a:srgbClr val="000000">
                      <a:alpha val="43137"/>
                    </a:srgbClr>
                  </a:outerShdw>
                </a:effectLst>
                <a:latin typeface="Arial Black"/>
                <a:ea typeface="Arial Black"/>
                <a:cs typeface="Arial Black"/>
                <a:sym typeface="Arial Black"/>
              </a:rPr>
              <a:t>AND</a:t>
            </a:r>
            <a:r>
              <a:rPr sz="2952" b="1" dirty="0" smtClean="0">
                <a:solidFill>
                  <a:srgbClr val="FF4040"/>
                </a:solidFill>
                <a:effectLst>
                  <a:outerShdw blurRad="31242" dist="31242" dir="2700000" rotWithShape="0">
                    <a:srgbClr val="000000">
                      <a:alpha val="43137"/>
                    </a:srgbClr>
                  </a:outerShdw>
                </a:effectLst>
                <a:latin typeface="Arial Black"/>
                <a:ea typeface="Arial Black"/>
                <a:cs typeface="Arial Black"/>
                <a:sym typeface="Arial Black"/>
              </a:rPr>
              <a:t> </a:t>
            </a:r>
            <a:r>
              <a:rPr sz="2952" b="1" dirty="0">
                <a:solidFill>
                  <a:srgbClr val="FF4040"/>
                </a:solidFill>
                <a:effectLst>
                  <a:outerShdw blurRad="31242" dist="31242" dir="2700000" rotWithShape="0">
                    <a:srgbClr val="000000">
                      <a:alpha val="43137"/>
                    </a:srgbClr>
                  </a:outerShdw>
                </a:effectLst>
                <a:latin typeface="Arial Black"/>
                <a:ea typeface="Arial Black"/>
                <a:cs typeface="Arial Black"/>
                <a:sym typeface="Arial Black"/>
              </a:rPr>
              <a:t>BUY LOCAL in ALL TRADE DEALS” </a:t>
            </a:r>
            <a:br>
              <a:rPr sz="2952" b="1" dirty="0">
                <a:solidFill>
                  <a:srgbClr val="FF4040"/>
                </a:solidFill>
                <a:effectLst>
                  <a:outerShdw blurRad="31242" dist="31242" dir="2700000" rotWithShape="0">
                    <a:srgbClr val="000000">
                      <a:alpha val="43137"/>
                    </a:srgbClr>
                  </a:outerShdw>
                </a:effectLst>
                <a:latin typeface="Arial Black"/>
                <a:ea typeface="Arial Black"/>
                <a:cs typeface="Arial Black"/>
                <a:sym typeface="Arial Black"/>
              </a:rPr>
            </a:br>
            <a:r>
              <a:rPr sz="2624" b="1" u="sng" dirty="0">
                <a:solidFill>
                  <a:schemeClr val="bg2">
                    <a:lumMod val="40000"/>
                    <a:lumOff val="60000"/>
                  </a:schemeClr>
                </a:solidFill>
                <a:effectLst>
                  <a:outerShdw blurRad="31242" dist="31242" dir="2700000" rotWithShape="0">
                    <a:srgbClr val="000000">
                      <a:alpha val="43137"/>
                    </a:srgbClr>
                  </a:outerShdw>
                </a:effectLst>
                <a:latin typeface="Arial Black"/>
                <a:ea typeface="Arial Black"/>
                <a:cs typeface="Arial Black"/>
                <a:sym typeface="Arial Black"/>
              </a:rPr>
              <a:t>August Recess:</a:t>
            </a:r>
            <a:r>
              <a:rPr sz="2296" b="1" dirty="0">
                <a:solidFill>
                  <a:schemeClr val="bg2">
                    <a:lumMod val="40000"/>
                    <a:lumOff val="60000"/>
                  </a:schemeClr>
                </a:solidFill>
                <a:effectLst>
                  <a:outerShdw blurRad="31242" dist="31242" dir="2700000" rotWithShape="0">
                    <a:srgbClr val="000000">
                      <a:alpha val="43137"/>
                    </a:srgbClr>
                  </a:outerShdw>
                </a:effectLst>
                <a:latin typeface="Arial Black"/>
                <a:ea typeface="Arial Black"/>
                <a:cs typeface="Arial Black"/>
                <a:sym typeface="Arial Black"/>
              </a:rPr>
              <a:t>  </a:t>
            </a:r>
            <a:r>
              <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t>Schedule meetings now!</a:t>
            </a:r>
            <a:br>
              <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rPr>
            </a:br>
            <a:endParaRPr sz="2296" b="1" dirty="0">
              <a:solidFill>
                <a:srgbClr val="FFFFFF"/>
              </a:solidFill>
              <a:effectLst>
                <a:outerShdw blurRad="31242" dist="31242" dir="2700000" rotWithShape="0">
                  <a:srgbClr val="000000">
                    <a:alpha val="43137"/>
                  </a:srgbClr>
                </a:outerShdw>
              </a:effectLst>
              <a:latin typeface="Arial Black"/>
              <a:ea typeface="Arial Black"/>
              <a:cs typeface="Arial Black"/>
              <a:sym typeface="Arial Black"/>
            </a:endParaRPr>
          </a:p>
        </p:txBody>
      </p:sp>
      <p:sp>
        <p:nvSpPr>
          <p:cNvPr id="67" name="Shape 67"/>
          <p:cNvSpPr/>
          <p:nvPr/>
        </p:nvSpPr>
        <p:spPr>
          <a:xfrm>
            <a:off x="0" y="228600"/>
            <a:ext cx="9144000" cy="2237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r>
              <a:rPr sz="44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t>Stop Fast Track Action Plan</a:t>
            </a:r>
            <a:endParaRPr>
              <a:solidFill>
                <a:srgbClr val="FFFFFF"/>
              </a:solidFill>
            </a:endParaRPr>
          </a:p>
          <a:p>
            <a:pPr lvl="0" algn="ctr"/>
            <a:r>
              <a:rPr sz="36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Summer Recess Strategy</a:t>
            </a:r>
            <a:endParaRPr sz="40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endParaRPr>
          </a:p>
          <a:p>
            <a:pPr lvl="0" algn="ctr"/>
            <a:r>
              <a:rPr sz="40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543800"/>
          </a:xfrm>
        </p:spPr>
        <p:txBody>
          <a:bodyPr>
            <a:normAutofit fontScale="90000"/>
          </a:bodyPr>
          <a:lstStyle/>
          <a:p>
            <a:r>
              <a:rPr lang="en-US" sz="4000" dirty="0" smtClean="0">
                <a:solidFill>
                  <a:schemeClr val="accent2">
                    <a:lumMod val="60000"/>
                    <a:lumOff val="40000"/>
                  </a:schemeClr>
                </a:solidFill>
                <a:latin typeface="Arial Black" pitchFamily="34" charset="0"/>
              </a:rPr>
              <a:t>  </a:t>
            </a:r>
            <a:br>
              <a:rPr lang="en-US" sz="4000" dirty="0" smtClean="0">
                <a:solidFill>
                  <a:schemeClr val="accent2">
                    <a:lumMod val="60000"/>
                    <a:lumOff val="40000"/>
                  </a:schemeClr>
                </a:solidFill>
                <a:latin typeface="Arial Black" pitchFamily="34" charset="0"/>
              </a:rPr>
            </a:br>
            <a:r>
              <a:rPr lang="en-US" sz="4000" dirty="0" smtClean="0">
                <a:solidFill>
                  <a:schemeClr val="accent2">
                    <a:lumMod val="60000"/>
                    <a:lumOff val="40000"/>
                  </a:schemeClr>
                </a:solidFill>
                <a:latin typeface="Arial Black" pitchFamily="34" charset="0"/>
              </a:rPr>
              <a:t>	</a:t>
            </a:r>
            <a:r>
              <a:rPr lang="en-US" sz="27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Getting Media Coverage for Events;       	Reporting your Recess Meeting results </a:t>
            </a:r>
            <a:r>
              <a:rPr lang="en-US" sz="3600" dirty="0" smtClean="0">
                <a:solidFill>
                  <a:srgbClr val="FFFF00"/>
                </a:solidFill>
                <a:effectLst>
                  <a:outerShdw blurRad="38100" dist="38100" dir="2700000" algn="tl">
                    <a:srgbClr val="000000">
                      <a:alpha val="43137"/>
                    </a:srgbClr>
                  </a:outerShdw>
                </a:effectLst>
                <a:latin typeface="Arial Black" pitchFamily="34" charset="0"/>
              </a:rPr>
              <a:t/>
            </a:r>
            <a:br>
              <a:rPr lang="en-US" sz="3600" dirty="0" smtClean="0">
                <a:solidFill>
                  <a:srgbClr val="FFFF00"/>
                </a:solidFill>
                <a:effectLst>
                  <a:outerShdw blurRad="38100" dist="38100" dir="2700000" algn="tl">
                    <a:srgbClr val="000000">
                      <a:alpha val="43137"/>
                    </a:srgbClr>
                  </a:outerShdw>
                </a:effectLst>
                <a:latin typeface="Arial Black" pitchFamily="34" charset="0"/>
              </a:rPr>
            </a:br>
            <a:r>
              <a:rPr lang="en-US" sz="2400" dirty="0" smtClean="0">
                <a:solidFill>
                  <a:srgbClr val="FFFF00"/>
                </a:solidFill>
                <a:effectLst>
                  <a:outerShdw blurRad="38100" dist="38100" dir="2700000" algn="tl">
                    <a:srgbClr val="000000">
                      <a:alpha val="43137"/>
                    </a:srgbClr>
                  </a:outerShdw>
                </a:effectLst>
                <a:latin typeface="Arial Black" pitchFamily="34" charset="0"/>
              </a:rPr>
              <a:t>       </a:t>
            </a:r>
            <a:r>
              <a:rPr lang="en-US" sz="2000" dirty="0" smtClean="0">
                <a:effectLst>
                  <a:outerShdw blurRad="38100" dist="38100" dir="2700000" algn="tl">
                    <a:srgbClr val="000000">
                      <a:alpha val="43137"/>
                    </a:srgbClr>
                  </a:outerShdw>
                </a:effectLst>
                <a:latin typeface="Arial Black" pitchFamily="34" charset="0"/>
              </a:rPr>
              <a:t>A</a:t>
            </a:r>
            <a:r>
              <a:rPr lang="en-US" sz="2000" dirty="0" smtClean="0">
                <a:effectLst>
                  <a:outerShdw blurRad="38100" dist="38100" dir="2700000" algn="tl">
                    <a:srgbClr val="000000">
                      <a:alpha val="43137"/>
                    </a:srgbClr>
                  </a:outerShdw>
                </a:effectLst>
                <a:latin typeface="Arial Black" pitchFamily="34" charset="0"/>
              </a:rPr>
              <a:t>. </a:t>
            </a:r>
            <a: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Give us </a:t>
            </a:r>
            <a:r>
              <a:rPr lang="en-US" sz="2000" dirty="0" smtClean="0">
                <a:solidFill>
                  <a:schemeClr val="tx1"/>
                </a:solidFill>
                <a:effectLst>
                  <a:outerShdw blurRad="38100" dist="38100" dir="2700000" algn="tl">
                    <a:srgbClr val="000000">
                      <a:alpha val="43137"/>
                    </a:srgbClr>
                  </a:outerShdw>
                </a:effectLst>
                <a:latin typeface="Arial Black" pitchFamily="34" charset="0"/>
              </a:rPr>
              <a:t>a heads’ up </a:t>
            </a:r>
            <a: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we’ll help promote your event to media. </a:t>
            </a:r>
            <a:b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2000" dirty="0" smtClean="0">
                <a:effectLst>
                  <a:outerShdw blurRad="38100" dist="38100" dir="2700000" algn="tl">
                    <a:srgbClr val="000000">
                      <a:alpha val="43137"/>
                    </a:srgbClr>
                  </a:outerShdw>
                </a:effectLst>
                <a:latin typeface="Arial Black" pitchFamily="34" charset="0"/>
              </a:rPr>
              <a:t> </a:t>
            </a:r>
            <a:r>
              <a:rPr lang="en-US" sz="2000" dirty="0" smtClean="0">
                <a:effectLst>
                  <a:outerShdw blurRad="38100" dist="38100" dir="2700000" algn="tl">
                    <a:srgbClr val="000000">
                      <a:alpha val="43137"/>
                    </a:srgbClr>
                  </a:outerShdw>
                </a:effectLst>
                <a:latin typeface="Arial Black" pitchFamily="34" charset="0"/>
              </a:rPr>
              <a:t>        </a:t>
            </a:r>
            <a:r>
              <a:rPr lang="en-US" sz="2200" dirty="0" smtClean="0">
                <a:solidFill>
                  <a:srgbClr val="FFFF00"/>
                </a:solidFill>
                <a:effectLst>
                  <a:outerShdw blurRad="38100" dist="38100" dir="2700000" algn="tl">
                    <a:srgbClr val="000000">
                      <a:alpha val="43137"/>
                    </a:srgbClr>
                  </a:outerShdw>
                </a:effectLst>
                <a:latin typeface="Arial Black" pitchFamily="34" charset="0"/>
              </a:rPr>
              <a:t>Send all details in advance to: </a:t>
            </a:r>
            <a:r>
              <a:rPr lang="en-US" sz="2200" dirty="0" smtClean="0">
                <a:effectLst>
                  <a:outerShdw blurRad="38100" dist="38100" dir="2700000" algn="tl">
                    <a:srgbClr val="000000">
                      <a:alpha val="43137"/>
                    </a:srgbClr>
                  </a:outerShdw>
                </a:effectLst>
                <a:latin typeface="Arial Black" pitchFamily="34" charset="0"/>
              </a:rPr>
              <a:t>Kfrederick@citizen.org</a:t>
            </a:r>
            <a:r>
              <a:rPr lang="en-US" sz="2200" dirty="0" smtClean="0">
                <a:effectLst>
                  <a:outerShdw blurRad="38100" dist="38100" dir="2700000" algn="tl">
                    <a:srgbClr val="000000">
                      <a:alpha val="43137"/>
                    </a:srgbClr>
                  </a:outerShdw>
                </a:effectLst>
                <a:latin typeface="Arial Black" pitchFamily="34" charset="0"/>
              </a:rPr>
              <a:t/>
            </a:r>
            <a:br>
              <a:rPr lang="en-US" sz="2200" dirty="0" smtClean="0">
                <a:effectLst>
                  <a:outerShdw blurRad="38100" dist="38100" dir="2700000" algn="tl">
                    <a:srgbClr val="000000">
                      <a:alpha val="43137"/>
                    </a:srgbClr>
                  </a:outerShdw>
                </a:effectLst>
                <a:latin typeface="Arial Black" pitchFamily="34" charset="0"/>
              </a:rPr>
            </a:br>
            <a:r>
              <a:rPr lang="en-US" sz="2000" dirty="0" smtClean="0">
                <a:effectLst>
                  <a:outerShdw blurRad="38100" dist="38100" dir="2700000" algn="tl">
                    <a:srgbClr val="000000">
                      <a:alpha val="43137"/>
                    </a:srgbClr>
                  </a:outerShdw>
                </a:effectLst>
                <a:latin typeface="Arial Black" pitchFamily="34" charset="0"/>
              </a:rPr>
              <a:t/>
            </a:r>
            <a:br>
              <a:rPr lang="en-US" sz="2000" dirty="0" smtClean="0">
                <a:effectLst>
                  <a:outerShdw blurRad="38100" dist="38100" dir="2700000" algn="tl">
                    <a:srgbClr val="000000">
                      <a:alpha val="43137"/>
                    </a:srgbClr>
                  </a:outerShdw>
                </a:effectLst>
                <a:latin typeface="Arial Black" pitchFamily="34" charset="0"/>
              </a:rPr>
            </a:br>
            <a:r>
              <a:rPr lang="en-US" sz="2000" dirty="0" smtClean="0">
                <a:effectLst>
                  <a:outerShdw blurRad="38100" dist="38100" dir="2700000" algn="tl">
                    <a:srgbClr val="000000">
                      <a:alpha val="43137"/>
                    </a:srgbClr>
                  </a:outerShdw>
                </a:effectLst>
                <a:latin typeface="Arial Black" pitchFamily="34" charset="0"/>
              </a:rPr>
              <a:t>     </a:t>
            </a:r>
            <a:r>
              <a:rPr lang="en-US" sz="2000" dirty="0" smtClean="0">
                <a:effectLst>
                  <a:outerShdw blurRad="38100" dist="38100" dir="2700000" algn="tl">
                    <a:srgbClr val="000000">
                      <a:alpha val="43137"/>
                    </a:srgbClr>
                  </a:outerShdw>
                </a:effectLst>
                <a:latin typeface="Arial Black" pitchFamily="34" charset="0"/>
              </a:rPr>
              <a:t>B</a:t>
            </a:r>
            <a:r>
              <a:rPr lang="en-US" sz="2000" dirty="0" smtClean="0">
                <a:effectLst>
                  <a:outerShdw blurRad="38100" dist="38100" dir="2700000" algn="tl">
                    <a:srgbClr val="000000">
                      <a:alpha val="43137"/>
                    </a:srgbClr>
                  </a:outerShdw>
                </a:effectLst>
                <a:latin typeface="Arial Black" pitchFamily="34" charset="0"/>
              </a:rPr>
              <a:t>.</a:t>
            </a:r>
            <a:r>
              <a:rPr lang="en-US" sz="2000" dirty="0" smtClean="0">
                <a:effectLst>
                  <a:outerShdw blurRad="38100" dist="38100" dir="2700000" algn="tl">
                    <a:srgbClr val="000000">
                      <a:alpha val="43137"/>
                    </a:srgbClr>
                  </a:outerShdw>
                </a:effectLst>
                <a:latin typeface="Arial Black" pitchFamily="34" charset="0"/>
              </a:rPr>
              <a:t> </a:t>
            </a:r>
            <a: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Find and contact your local MEDIA: </a:t>
            </a:r>
            <a:r>
              <a:rPr lang="en-US" sz="2000" dirty="0" smtClean="0">
                <a:solidFill>
                  <a:schemeClr val="tx1"/>
                </a:solidFill>
                <a:effectLst>
                  <a:outerShdw blurRad="38100" dist="38100" dir="2700000" algn="tl">
                    <a:srgbClr val="000000">
                      <a:alpha val="43137"/>
                    </a:srgbClr>
                  </a:outerShdw>
                </a:effectLst>
                <a:latin typeface="Arial Black" pitchFamily="34" charset="0"/>
              </a:rPr>
              <a:t>For </a:t>
            </a:r>
            <a:r>
              <a:rPr lang="en-US" sz="2000" dirty="0" smtClean="0">
                <a:solidFill>
                  <a:schemeClr val="tx1"/>
                </a:solidFill>
                <a:effectLst>
                  <a:outerShdw blurRad="38100" dist="38100" dir="2700000" algn="tl">
                    <a:srgbClr val="000000">
                      <a:alpha val="43137"/>
                    </a:srgbClr>
                  </a:outerShdw>
                </a:effectLst>
                <a:latin typeface="Arial Black" pitchFamily="34" charset="0"/>
              </a:rPr>
              <a:t>newspapers, use our </a:t>
            </a:r>
            <a:r>
              <a:rPr lang="en-US" sz="2000" dirty="0" smtClean="0">
                <a:solidFill>
                  <a:schemeClr val="tx1"/>
                </a:solidFill>
                <a:effectLst>
                  <a:outerShdw blurRad="38100" dist="38100" dir="2700000" algn="tl">
                    <a:srgbClr val="000000">
                      <a:alpha val="43137"/>
                    </a:srgbClr>
                  </a:outerShdw>
                </a:effectLst>
                <a:latin typeface="Arial Black" pitchFamily="34" charset="0"/>
              </a:rPr>
              <a:t/>
            </a:r>
            <a:br>
              <a:rPr lang="en-US" sz="2000" dirty="0" smtClean="0">
                <a:solidFill>
                  <a:schemeClr val="tx1"/>
                </a:solidFill>
                <a:effectLst>
                  <a:outerShdw blurRad="38100" dist="38100" dir="2700000" algn="tl">
                    <a:srgbClr val="000000">
                      <a:alpha val="43137"/>
                    </a:srgbClr>
                  </a:outerShdw>
                </a:effectLst>
                <a:latin typeface="Arial Black" pitchFamily="34" charset="0"/>
              </a:rPr>
            </a:br>
            <a:r>
              <a:rPr lang="en-US" sz="2000" dirty="0" smtClean="0">
                <a:solidFill>
                  <a:schemeClr val="tx1"/>
                </a:solidFill>
                <a:effectLst>
                  <a:outerShdw blurRad="38100" dist="38100" dir="2700000" algn="tl">
                    <a:srgbClr val="000000">
                      <a:alpha val="43137"/>
                    </a:srgbClr>
                  </a:outerShdw>
                </a:effectLst>
                <a:latin typeface="Arial Black" pitchFamily="34" charset="0"/>
              </a:rPr>
              <a:t> </a:t>
            </a:r>
            <a:r>
              <a:rPr lang="en-US" sz="2000" dirty="0" smtClean="0">
                <a:solidFill>
                  <a:schemeClr val="tx1"/>
                </a:solidFill>
                <a:effectLst>
                  <a:outerShdw blurRad="38100" dist="38100" dir="2700000" algn="tl">
                    <a:srgbClr val="000000">
                      <a:alpha val="43137"/>
                    </a:srgbClr>
                  </a:outerShdw>
                </a:effectLst>
                <a:latin typeface="Arial Black" pitchFamily="34" charset="0"/>
              </a:rPr>
              <a:t>    letter tool -</a:t>
            </a:r>
            <a:r>
              <a:rPr lang="en-US" sz="2000" dirty="0" smtClean="0">
                <a:solidFill>
                  <a:schemeClr val="tx1"/>
                </a:solidFill>
                <a:effectLst>
                  <a:outerShdw blurRad="38100" dist="38100" dir="2700000" algn="tl">
                    <a:srgbClr val="000000">
                      <a:alpha val="43137"/>
                    </a:srgbClr>
                  </a:outerShdw>
                </a:effectLst>
                <a:latin typeface="Arial Black" pitchFamily="34" charset="0"/>
              </a:rPr>
              <a:t>	copy and paste the link </a:t>
            </a:r>
            <a:r>
              <a:rPr lang="en-US" sz="2000" dirty="0" smtClean="0">
                <a:solidFill>
                  <a:schemeClr val="tx1"/>
                </a:solidFill>
                <a:effectLst>
                  <a:outerShdw blurRad="38100" dist="38100" dir="2700000" algn="tl">
                    <a:srgbClr val="000000">
                      <a:alpha val="43137"/>
                    </a:srgbClr>
                  </a:outerShdw>
                </a:effectLst>
                <a:latin typeface="Arial Black" pitchFamily="34" charset="0"/>
              </a:rPr>
              <a:t>below and </a:t>
            </a:r>
            <a:r>
              <a:rPr lang="en-US" sz="2000" dirty="0" smtClean="0">
                <a:solidFill>
                  <a:schemeClr val="tx1"/>
                </a:solidFill>
                <a:effectLst>
                  <a:outerShdw blurRad="38100" dist="38100" dir="2700000" algn="tl">
                    <a:srgbClr val="000000">
                      <a:alpha val="43137"/>
                    </a:srgbClr>
                  </a:outerShdw>
                </a:effectLst>
                <a:latin typeface="Arial Black" pitchFamily="34" charset="0"/>
              </a:rPr>
              <a:t>enter your zip </a:t>
            </a:r>
            <a:r>
              <a:rPr lang="en-US" sz="2000" dirty="0" smtClean="0">
                <a:solidFill>
                  <a:schemeClr val="tx1"/>
                </a:solidFill>
                <a:effectLst>
                  <a:outerShdw blurRad="38100" dist="38100" dir="2700000" algn="tl">
                    <a:srgbClr val="000000">
                      <a:alpha val="43137"/>
                    </a:srgbClr>
                  </a:outerShdw>
                </a:effectLst>
                <a:latin typeface="Arial Black" pitchFamily="34" charset="0"/>
              </a:rPr>
              <a:t>code:</a:t>
            </a:r>
            <a:r>
              <a:rPr lang="en-US" sz="2000" dirty="0" smtClean="0">
                <a:effectLst>
                  <a:outerShdw blurRad="38100" dist="38100" dir="2700000" algn="tl">
                    <a:srgbClr val="000000">
                      <a:alpha val="43137"/>
                    </a:srgbClr>
                  </a:outerShdw>
                </a:effectLst>
                <a:latin typeface="Arial Black" pitchFamily="34" charset="0"/>
              </a:rPr>
              <a:t/>
            </a:r>
            <a:br>
              <a:rPr lang="en-US" sz="2000" dirty="0" smtClean="0">
                <a:effectLst>
                  <a:outerShdw blurRad="38100" dist="38100" dir="2700000" algn="tl">
                    <a:srgbClr val="000000">
                      <a:alpha val="43137"/>
                    </a:srgbClr>
                  </a:outerShdw>
                </a:effectLst>
                <a:latin typeface="Arial Black" pitchFamily="34" charset="0"/>
              </a:rPr>
            </a:br>
            <a:r>
              <a:rPr lang="en-US" sz="2000" dirty="0" smtClean="0">
                <a:effectLst>
                  <a:outerShdw blurRad="38100" dist="38100" dir="2700000" algn="tl">
                    <a:srgbClr val="000000">
                      <a:alpha val="43137"/>
                    </a:srgbClr>
                  </a:outerShdw>
                </a:effectLst>
                <a:latin typeface="Arial Black" pitchFamily="34" charset="0"/>
              </a:rPr>
              <a:t>   	</a:t>
            </a:r>
            <a:r>
              <a:rPr lang="en-US" sz="2000" dirty="0" smtClean="0">
                <a:solidFill>
                  <a:srgbClr val="FFFF00"/>
                </a:solidFill>
                <a:effectLst>
                  <a:outerShdw blurRad="38100" dist="38100" dir="2700000" algn="tl">
                    <a:srgbClr val="000000">
                      <a:alpha val="43137"/>
                    </a:srgbClr>
                  </a:outerShdw>
                </a:effectLst>
                <a:latin typeface="Arial Black" pitchFamily="34" charset="0"/>
              </a:rPr>
              <a:t>http</a:t>
            </a:r>
            <a:r>
              <a:rPr lang="en-US" sz="2000" dirty="0" smtClean="0">
                <a:solidFill>
                  <a:srgbClr val="FFFF00"/>
                </a:solidFill>
                <a:effectLst>
                  <a:outerShdw blurRad="38100" dist="38100" dir="2700000" algn="tl">
                    <a:srgbClr val="000000">
                      <a:alpha val="43137"/>
                    </a:srgbClr>
                  </a:outerShdw>
                </a:effectLst>
                <a:latin typeface="Arial Black" pitchFamily="34" charset="0"/>
              </a:rPr>
              <a:t>://salsa3.salsalabs.com/o/1987/letter/?letter_KEY=1515 </a:t>
            </a:r>
            <a:r>
              <a:rPr lang="en-US" sz="2000" dirty="0" smtClean="0">
                <a:solidFill>
                  <a:srgbClr val="FFFF00"/>
                </a:solidFill>
                <a:effectLst>
                  <a:outerShdw blurRad="38100" dist="38100" dir="2700000" algn="tl">
                    <a:srgbClr val="000000">
                      <a:alpha val="43137"/>
                    </a:srgbClr>
                  </a:outerShdw>
                </a:effectLst>
                <a:latin typeface="Arial Black" pitchFamily="34" charset="0"/>
              </a:rPr>
              <a:t/>
            </a:r>
            <a:br>
              <a:rPr lang="en-US" sz="2000" dirty="0" smtClean="0">
                <a:solidFill>
                  <a:srgbClr val="FFFF00"/>
                </a:solidFill>
                <a:effectLst>
                  <a:outerShdw blurRad="38100" dist="38100" dir="2700000" algn="tl">
                    <a:srgbClr val="000000">
                      <a:alpha val="43137"/>
                    </a:srgbClr>
                  </a:outerShdw>
                </a:effectLst>
                <a:latin typeface="Arial Black" pitchFamily="34" charset="0"/>
              </a:rPr>
            </a:br>
            <a:r>
              <a:rPr lang="en-US" sz="2000" dirty="0" smtClean="0">
                <a:effectLst>
                  <a:outerShdw blurRad="38100" dist="38100" dir="2700000" algn="tl">
                    <a:srgbClr val="000000">
                      <a:alpha val="43137"/>
                    </a:srgbClr>
                  </a:outerShdw>
                </a:effectLst>
                <a:latin typeface="Arial Black" pitchFamily="34" charset="0"/>
              </a:rPr>
              <a:t/>
            </a:r>
            <a:br>
              <a:rPr lang="en-US" sz="2000" dirty="0" smtClean="0">
                <a:effectLst>
                  <a:outerShdw blurRad="38100" dist="38100" dir="2700000" algn="tl">
                    <a:srgbClr val="000000">
                      <a:alpha val="43137"/>
                    </a:srgbClr>
                  </a:outerShdw>
                </a:effectLst>
                <a:latin typeface="Arial Black" pitchFamily="34" charset="0"/>
              </a:rPr>
            </a:br>
            <a:r>
              <a:rPr lang="en-US" sz="2000" dirty="0" smtClean="0">
                <a:solidFill>
                  <a:srgbClr val="FFFF00"/>
                </a:solidFill>
                <a:effectLst>
                  <a:outerShdw blurRad="38100" dist="38100" dir="2700000" algn="tl">
                    <a:srgbClr val="000000">
                      <a:alpha val="43137"/>
                    </a:srgbClr>
                  </a:outerShdw>
                </a:effectLst>
                <a:latin typeface="Arial Black" pitchFamily="34" charset="0"/>
              </a:rPr>
              <a:t/>
            </a:r>
            <a:br>
              <a:rPr lang="en-US" sz="2000" dirty="0" smtClean="0">
                <a:solidFill>
                  <a:srgbClr val="FFFF00"/>
                </a:solidFill>
                <a:effectLst>
                  <a:outerShdw blurRad="38100" dist="38100" dir="2700000" algn="tl">
                    <a:srgbClr val="000000">
                      <a:alpha val="43137"/>
                    </a:srgbClr>
                  </a:outerShdw>
                </a:effectLst>
                <a:latin typeface="Arial Black" pitchFamily="34" charset="0"/>
              </a:rPr>
            </a:br>
            <a:r>
              <a:rPr lang="en-US" sz="2000" dirty="0" smtClean="0">
                <a:solidFill>
                  <a:srgbClr val="FFFF00"/>
                </a:solidFill>
                <a:effectLst>
                  <a:outerShdw blurRad="38100" dist="38100" dir="2700000" algn="tl">
                    <a:srgbClr val="000000">
                      <a:alpha val="43137"/>
                    </a:srgbClr>
                  </a:outerShdw>
                </a:effectLst>
                <a:latin typeface="Arial Black" pitchFamily="34" charset="0"/>
              </a:rPr>
              <a:t> 	</a:t>
            </a:r>
            <a:r>
              <a:rPr lang="en-US" sz="2000" i="1" dirty="0" smtClean="0">
                <a:solidFill>
                  <a:schemeClr val="tx1"/>
                </a:solidFill>
                <a:effectLst>
                  <a:outerShdw blurRad="38100" dist="38100" dir="2700000" algn="tl">
                    <a:srgbClr val="000000">
                      <a:alpha val="43137"/>
                    </a:srgbClr>
                  </a:outerShdw>
                </a:effectLst>
                <a:latin typeface="Arial Black" pitchFamily="34" charset="0"/>
              </a:rPr>
              <a:t>(ABC, CBS, NBC) </a:t>
            </a:r>
            <a:r>
              <a:rPr lang="en-US" sz="2000" dirty="0" smtClean="0">
                <a:solidFill>
                  <a:srgbClr val="FFFF00"/>
                </a:solidFill>
                <a:effectLst>
                  <a:outerShdw blurRad="38100" dist="38100" dir="2700000" algn="tl">
                    <a:srgbClr val="000000">
                      <a:alpha val="43137"/>
                    </a:srgbClr>
                  </a:outerShdw>
                </a:effectLst>
                <a:latin typeface="Arial Black" pitchFamily="34" charset="0"/>
              </a:rPr>
              <a:t>Cut and paste THESE LINKS to find your </a:t>
            </a:r>
            <a:r>
              <a:rPr lang="en-US" sz="2000" dirty="0" smtClean="0">
                <a:solidFill>
                  <a:srgbClr val="FFFF00"/>
                </a:solidFill>
                <a:effectLst>
                  <a:outerShdw blurRad="38100" dist="38100" dir="2700000" algn="tl">
                    <a:srgbClr val="000000">
                      <a:alpha val="43137"/>
                    </a:srgbClr>
                  </a:outerShdw>
                </a:effectLst>
                <a:latin typeface="Arial Black" pitchFamily="34" charset="0"/>
              </a:rPr>
              <a:t>	local 	TV network </a:t>
            </a:r>
            <a:r>
              <a:rPr lang="en-US" sz="2000" dirty="0" smtClean="0">
                <a:solidFill>
                  <a:srgbClr val="FFFF00"/>
                </a:solidFill>
                <a:effectLst>
                  <a:outerShdw blurRad="38100" dist="38100" dir="2700000" algn="tl">
                    <a:srgbClr val="000000">
                      <a:alpha val="43137"/>
                    </a:srgbClr>
                  </a:outerShdw>
                </a:effectLst>
                <a:latin typeface="Arial Black" pitchFamily="34" charset="0"/>
              </a:rPr>
              <a:t>news affiliates:</a:t>
            </a:r>
            <a:br>
              <a:rPr lang="en-US" sz="2000" dirty="0" smtClean="0">
                <a:solidFill>
                  <a:srgbClr val="FFFF00"/>
                </a:solidFill>
                <a:effectLst>
                  <a:outerShdw blurRad="38100" dist="38100" dir="2700000" algn="tl">
                    <a:srgbClr val="000000">
                      <a:alpha val="43137"/>
                    </a:srgbClr>
                  </a:outerShdw>
                </a:effectLst>
                <a:latin typeface="Arial Black" pitchFamily="34" charset="0"/>
              </a:rPr>
            </a:br>
            <a:r>
              <a:rPr lang="en-US" sz="2000" dirty="0" smtClean="0">
                <a:solidFill>
                  <a:srgbClr val="FFFF00"/>
                </a:solidFill>
                <a:effectLst>
                  <a:outerShdw blurRad="38100" dist="38100" dir="2700000" algn="tl">
                    <a:srgbClr val="000000">
                      <a:alpha val="43137"/>
                    </a:srgbClr>
                  </a:outerShdw>
                </a:effectLst>
                <a:latin typeface="Arial Black" pitchFamily="34" charset="0"/>
              </a:rPr>
              <a:t>			</a:t>
            </a:r>
            <a:r>
              <a:rPr lang="en-US" sz="2000" dirty="0" smtClean="0">
                <a:solidFill>
                  <a:schemeClr val="tx1"/>
                </a:solidFill>
                <a:effectLst>
                  <a:outerShdw blurRad="38100" dist="38100" dir="2700000" algn="tl">
                    <a:srgbClr val="000000">
                      <a:alpha val="43137"/>
                    </a:srgbClr>
                  </a:outerShdw>
                </a:effectLst>
                <a:latin typeface="Arial Black" pitchFamily="34" charset="0"/>
              </a:rPr>
              <a:t>http</a:t>
            </a:r>
            <a:r>
              <a:rPr lang="en-US" sz="2000" dirty="0" smtClean="0">
                <a:solidFill>
                  <a:schemeClr val="tx1"/>
                </a:solidFill>
                <a:effectLst>
                  <a:outerShdw blurRad="38100" dist="38100" dir="2700000" algn="tl">
                    <a:srgbClr val="000000">
                      <a:alpha val="43137"/>
                    </a:srgbClr>
                  </a:outerShdw>
                </a:effectLst>
                <a:latin typeface="Arial Black" pitchFamily="34" charset="0"/>
              </a:rPr>
              <a:t>://site.abc.go.com/site/localstations.html </a:t>
            </a:r>
            <a:r>
              <a:rPr lang="en-US" sz="2000" dirty="0" smtClean="0">
                <a:solidFill>
                  <a:srgbClr val="FFFF00"/>
                </a:solidFill>
                <a:effectLst>
                  <a:outerShdw blurRad="38100" dist="38100" dir="2700000" algn="tl">
                    <a:srgbClr val="000000">
                      <a:alpha val="43137"/>
                    </a:srgbClr>
                  </a:outerShdw>
                </a:effectLst>
                <a:latin typeface="Arial Black" pitchFamily="34" charset="0"/>
              </a:rPr>
              <a:t>		</a:t>
            </a:r>
            <a:r>
              <a:rPr lang="en-US" sz="2000" dirty="0" smtClean="0">
                <a:solidFill>
                  <a:srgbClr val="FFFF00"/>
                </a:solidFill>
                <a:effectLst>
                  <a:outerShdw blurRad="38100" dist="38100" dir="2700000" algn="tl">
                    <a:srgbClr val="000000">
                      <a:alpha val="43137"/>
                    </a:srgbClr>
                  </a:outerShdw>
                </a:effectLst>
                <a:latin typeface="Arial Black" pitchFamily="34" charset="0"/>
              </a:rPr>
              <a:t>	http</a:t>
            </a:r>
            <a:r>
              <a:rPr lang="en-US" sz="2000" dirty="0" smtClean="0">
                <a:solidFill>
                  <a:srgbClr val="FFFF00"/>
                </a:solidFill>
                <a:effectLst>
                  <a:outerShdw blurRad="38100" dist="38100" dir="2700000" algn="tl">
                    <a:srgbClr val="000000">
                      <a:alpha val="43137"/>
                    </a:srgbClr>
                  </a:outerShdw>
                </a:effectLst>
                <a:latin typeface="Arial Black" pitchFamily="34" charset="0"/>
              </a:rPr>
              <a:t>://</a:t>
            </a:r>
            <a:r>
              <a:rPr lang="en-US" sz="2000" dirty="0" smtClean="0">
                <a:solidFill>
                  <a:srgbClr val="FFFF00"/>
                </a:solidFill>
                <a:effectLst>
                  <a:outerShdw blurRad="38100" dist="38100" dir="2700000" algn="tl">
                    <a:srgbClr val="000000">
                      <a:alpha val="43137"/>
                    </a:srgbClr>
                  </a:outerShdw>
                </a:effectLst>
                <a:latin typeface="Arial Black" pitchFamily="34" charset="0"/>
              </a:rPr>
              <a:t>www.cbsnews.com/news/cbs-tv-news-			stations-and-affiliates</a:t>
            </a:r>
            <a:r>
              <a:rPr lang="en-US" sz="2000" dirty="0" smtClean="0">
                <a:solidFill>
                  <a:srgbClr val="FFFF00"/>
                </a:solidFill>
                <a:effectLst>
                  <a:outerShdw blurRad="38100" dist="38100" dir="2700000" algn="tl">
                    <a:srgbClr val="000000">
                      <a:alpha val="43137"/>
                    </a:srgbClr>
                  </a:outerShdw>
                </a:effectLst>
                <a:latin typeface="Arial Black" pitchFamily="34" charset="0"/>
              </a:rPr>
              <a:t>/ </a:t>
            </a:r>
            <a:br>
              <a:rPr lang="en-US" sz="2000" dirty="0" smtClean="0">
                <a:solidFill>
                  <a:srgbClr val="FFFF00"/>
                </a:solidFill>
                <a:effectLst>
                  <a:outerShdw blurRad="38100" dist="38100" dir="2700000" algn="tl">
                    <a:srgbClr val="000000">
                      <a:alpha val="43137"/>
                    </a:srgbClr>
                  </a:outerShdw>
                </a:effectLst>
                <a:latin typeface="Arial Black" pitchFamily="34" charset="0"/>
              </a:rPr>
            </a:br>
            <a:r>
              <a:rPr lang="en-US" sz="2000" dirty="0" smtClean="0">
                <a:solidFill>
                  <a:srgbClr val="FFFF00"/>
                </a:solidFill>
                <a:effectLst>
                  <a:outerShdw blurRad="38100" dist="38100" dir="2700000" algn="tl">
                    <a:srgbClr val="000000">
                      <a:alpha val="43137"/>
                    </a:srgbClr>
                  </a:outerShdw>
                </a:effectLst>
                <a:latin typeface="Arial Black" pitchFamily="34" charset="0"/>
              </a:rPr>
              <a:t> 	</a:t>
            </a:r>
            <a:r>
              <a:rPr lang="en-US" sz="2000" dirty="0" smtClean="0">
                <a:solidFill>
                  <a:srgbClr val="FFFF00"/>
                </a:solidFill>
                <a:effectLst>
                  <a:outerShdw blurRad="38100" dist="38100" dir="2700000" algn="tl">
                    <a:srgbClr val="000000">
                      <a:alpha val="43137"/>
                    </a:srgbClr>
                  </a:outerShdw>
                </a:effectLst>
                <a:latin typeface="Arial Black" pitchFamily="34" charset="0"/>
              </a:rPr>
              <a:t>		</a:t>
            </a:r>
            <a:r>
              <a:rPr lang="en-US" sz="2000" dirty="0" smtClean="0">
                <a:solidFill>
                  <a:schemeClr val="tx1"/>
                </a:solidFill>
                <a:effectLst>
                  <a:outerShdw blurRad="38100" dist="38100" dir="2700000" algn="tl">
                    <a:srgbClr val="000000">
                      <a:alpha val="43137"/>
                    </a:srgbClr>
                  </a:outerShdw>
                </a:effectLst>
                <a:latin typeface="Arial Black" pitchFamily="34" charset="0"/>
              </a:rPr>
              <a:t>http</a:t>
            </a:r>
            <a:r>
              <a:rPr lang="en-US" sz="2000" dirty="0" smtClean="0">
                <a:solidFill>
                  <a:schemeClr val="tx1"/>
                </a:solidFill>
                <a:effectLst>
                  <a:outerShdw blurRad="38100" dist="38100" dir="2700000" algn="tl">
                    <a:srgbClr val="000000">
                      <a:alpha val="43137"/>
                    </a:srgbClr>
                  </a:outerShdw>
                </a:effectLst>
                <a:latin typeface="Arial Black" pitchFamily="34" charset="0"/>
              </a:rPr>
              <a:t>://www.nbc.com/local-stations </a:t>
            </a:r>
            <a:r>
              <a:rPr lang="en-US" sz="2000" dirty="0" smtClean="0">
                <a:solidFill>
                  <a:schemeClr val="tx1"/>
                </a:solidFill>
                <a:effectLst>
                  <a:outerShdw blurRad="38100" dist="38100" dir="2700000" algn="tl">
                    <a:srgbClr val="000000">
                      <a:alpha val="43137"/>
                    </a:srgbClr>
                  </a:outerShdw>
                </a:effectLst>
                <a:latin typeface="Arial Black" pitchFamily="34" charset="0"/>
              </a:rPr>
              <a:t/>
            </a:r>
            <a:br>
              <a:rPr lang="en-US" sz="2000" dirty="0" smtClean="0">
                <a:solidFill>
                  <a:schemeClr val="tx1"/>
                </a:solidFill>
                <a:effectLst>
                  <a:outerShdw blurRad="38100" dist="38100" dir="2700000" algn="tl">
                    <a:srgbClr val="000000">
                      <a:alpha val="43137"/>
                    </a:srgbClr>
                  </a:outerShdw>
                </a:effectLst>
                <a:latin typeface="Arial Black" pitchFamily="34" charset="0"/>
              </a:rPr>
            </a:br>
            <a:r>
              <a:rPr lang="en-US" sz="2000" dirty="0" smtClean="0">
                <a:solidFill>
                  <a:schemeClr val="tx1"/>
                </a:solidFill>
                <a:effectLst>
                  <a:outerShdw blurRad="38100" dist="38100" dir="2700000" algn="tl">
                    <a:srgbClr val="000000">
                      <a:alpha val="43137"/>
                    </a:srgbClr>
                  </a:outerShdw>
                </a:effectLst>
                <a:latin typeface="Arial Black" pitchFamily="34" charset="0"/>
              </a:rPr>
              <a:t/>
            </a:r>
            <a:br>
              <a:rPr lang="en-US" sz="2000" dirty="0" smtClean="0">
                <a:solidFill>
                  <a:schemeClr val="tx1"/>
                </a:solidFill>
                <a:effectLst>
                  <a:outerShdw blurRad="38100" dist="38100" dir="2700000" algn="tl">
                    <a:srgbClr val="000000">
                      <a:alpha val="43137"/>
                    </a:srgbClr>
                  </a:outerShdw>
                </a:effectLst>
                <a:latin typeface="Arial Black" pitchFamily="34" charset="0"/>
              </a:rPr>
            </a:br>
            <a:r>
              <a:rPr lang="en-US" sz="2000" dirty="0" smtClean="0">
                <a:solidFill>
                  <a:srgbClr val="EEECE1"/>
                </a:solidFill>
                <a:effectLst>
                  <a:outerShdw blurRad="38100" dist="38100" dir="2700000" algn="tl">
                    <a:srgbClr val="000000">
                      <a:alpha val="43137"/>
                    </a:srgbClr>
                  </a:outerShdw>
                </a:effectLst>
                <a:latin typeface="Arial Black" pitchFamily="34" charset="0"/>
              </a:rPr>
              <a:t>  </a:t>
            </a:r>
            <a:r>
              <a:rPr lang="en-US" sz="2000" dirty="0" smtClean="0">
                <a:solidFill>
                  <a:srgbClr val="EEECE1"/>
                </a:solidFill>
                <a:effectLst>
                  <a:outerShdw blurRad="38100" dist="38100" dir="2700000" algn="tl">
                    <a:srgbClr val="000000">
                      <a:alpha val="43137"/>
                    </a:srgbClr>
                  </a:outerShdw>
                </a:effectLst>
                <a:latin typeface="Arial Black" pitchFamily="34" charset="0"/>
              </a:rPr>
              <a:t>    C</a:t>
            </a:r>
            <a: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t>
            </a:r>
            <a:r>
              <a:rPr lang="en-US" sz="2000" i="1" u="sng"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AFTER</a:t>
            </a:r>
            <a:r>
              <a:rPr lang="en-US" sz="2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YOUR  MEETING: </a:t>
            </a:r>
            <a:r>
              <a:rPr lang="en-US" sz="2000" dirty="0" smtClean="0">
                <a:solidFill>
                  <a:srgbClr val="EEECE1"/>
                </a:solidFill>
                <a:effectLst>
                  <a:outerShdw blurRad="38100" dist="38100" dir="2700000" algn="tl">
                    <a:srgbClr val="000000">
                      <a:alpha val="43137"/>
                    </a:srgbClr>
                  </a:outerShdw>
                </a:effectLst>
                <a:latin typeface="Arial Black" pitchFamily="34" charset="0"/>
              </a:rPr>
              <a:t>Tell </a:t>
            </a:r>
            <a:r>
              <a:rPr lang="en-US" sz="2000" dirty="0" smtClean="0">
                <a:solidFill>
                  <a:srgbClr val="EEECE1"/>
                </a:solidFill>
                <a:effectLst>
                  <a:outerShdw blurRad="38100" dist="38100" dir="2700000" algn="tl">
                    <a:srgbClr val="000000">
                      <a:alpha val="43137"/>
                    </a:srgbClr>
                  </a:outerShdw>
                </a:effectLst>
                <a:latin typeface="Arial Black" pitchFamily="34" charset="0"/>
              </a:rPr>
              <a:t>us </a:t>
            </a:r>
            <a:r>
              <a:rPr lang="en-US" sz="2000" i="1" u="sng" dirty="0" smtClean="0">
                <a:solidFill>
                  <a:srgbClr val="FFFF00"/>
                </a:solidFill>
                <a:effectLst>
                  <a:outerShdw blurRad="38100" dist="38100" dir="2700000" algn="tl">
                    <a:srgbClr val="000000">
                      <a:alpha val="43137"/>
                    </a:srgbClr>
                  </a:outerShdw>
                </a:effectLst>
                <a:latin typeface="Arial Black" pitchFamily="34" charset="0"/>
              </a:rPr>
              <a:t>EXACTLY</a:t>
            </a:r>
            <a:r>
              <a:rPr lang="en-US" sz="2000" dirty="0" smtClean="0">
                <a:solidFill>
                  <a:srgbClr val="EEECE1"/>
                </a:solidFill>
                <a:effectLst>
                  <a:outerShdw blurRad="38100" dist="38100" dir="2700000" algn="tl">
                    <a:srgbClr val="000000">
                      <a:alpha val="43137"/>
                    </a:srgbClr>
                  </a:outerShdw>
                </a:effectLst>
                <a:latin typeface="Arial Black" pitchFamily="34" charset="0"/>
              </a:rPr>
              <a:t>  what </a:t>
            </a:r>
            <a:r>
              <a:rPr lang="en-US" sz="2000" dirty="0" smtClean="0">
                <a:solidFill>
                  <a:srgbClr val="EEECE1"/>
                </a:solidFill>
                <a:effectLst>
                  <a:outerShdw blurRad="38100" dist="38100" dir="2700000" algn="tl">
                    <a:srgbClr val="000000">
                      <a:alpha val="43137"/>
                    </a:srgbClr>
                  </a:outerShdw>
                </a:effectLst>
                <a:latin typeface="Arial Black" pitchFamily="34" charset="0"/>
              </a:rPr>
              <a:t>your Senator </a:t>
            </a:r>
            <a:r>
              <a:rPr lang="en-US" sz="2000" dirty="0" smtClean="0">
                <a:solidFill>
                  <a:srgbClr val="EEECE1"/>
                </a:solidFill>
                <a:effectLst>
                  <a:outerShdw blurRad="38100" dist="38100" dir="2700000" algn="tl">
                    <a:srgbClr val="000000">
                      <a:alpha val="43137"/>
                    </a:srgbClr>
                  </a:outerShdw>
                </a:effectLst>
                <a:latin typeface="Arial Black" pitchFamily="34" charset="0"/>
              </a:rPr>
              <a:t>or </a:t>
            </a:r>
            <a:r>
              <a:rPr lang="en-US" sz="2000" dirty="0" smtClean="0">
                <a:solidFill>
                  <a:srgbClr val="EEECE1"/>
                </a:solidFill>
                <a:effectLst>
                  <a:outerShdw blurRad="38100" dist="38100" dir="2700000" algn="tl">
                    <a:srgbClr val="000000">
                      <a:alpha val="43137"/>
                    </a:srgbClr>
                  </a:outerShdw>
                </a:effectLst>
                <a:latin typeface="Arial Black" pitchFamily="34" charset="0"/>
              </a:rPr>
              <a:t/>
            </a:r>
            <a:br>
              <a:rPr lang="en-US" sz="2000" dirty="0" smtClean="0">
                <a:solidFill>
                  <a:srgbClr val="EEECE1"/>
                </a:solidFill>
                <a:effectLst>
                  <a:outerShdw blurRad="38100" dist="38100" dir="2700000" algn="tl">
                    <a:srgbClr val="000000">
                      <a:alpha val="43137"/>
                    </a:srgbClr>
                  </a:outerShdw>
                </a:effectLst>
                <a:latin typeface="Arial Black" pitchFamily="34" charset="0"/>
              </a:rPr>
            </a:br>
            <a:r>
              <a:rPr lang="en-US" sz="2000" dirty="0" smtClean="0">
                <a:solidFill>
                  <a:srgbClr val="EEECE1"/>
                </a:solidFill>
                <a:effectLst>
                  <a:outerShdw blurRad="38100" dist="38100" dir="2700000" algn="tl">
                    <a:srgbClr val="000000">
                      <a:alpha val="43137"/>
                    </a:srgbClr>
                  </a:outerShdw>
                </a:effectLst>
                <a:latin typeface="Arial Black" pitchFamily="34" charset="0"/>
              </a:rPr>
              <a:t> </a:t>
            </a:r>
            <a:r>
              <a:rPr lang="en-US" sz="2000" dirty="0" smtClean="0">
                <a:solidFill>
                  <a:srgbClr val="EEECE1"/>
                </a:solidFill>
                <a:effectLst>
                  <a:outerShdw blurRad="38100" dist="38100" dir="2700000" algn="tl">
                    <a:srgbClr val="000000">
                      <a:alpha val="43137"/>
                    </a:srgbClr>
                  </a:outerShdw>
                </a:effectLst>
                <a:latin typeface="Arial Black" pitchFamily="34" charset="0"/>
              </a:rPr>
              <a:t>         Representative says</a:t>
            </a:r>
            <a:r>
              <a:rPr lang="en-US" sz="2000" dirty="0" smtClean="0">
                <a:solidFill>
                  <a:srgbClr val="EEECE1"/>
                </a:solidFill>
                <a:effectLst>
                  <a:outerShdw blurRad="38100" dist="38100" dir="2700000" algn="tl">
                    <a:srgbClr val="000000">
                      <a:alpha val="43137"/>
                    </a:srgbClr>
                  </a:outerShdw>
                </a:effectLst>
                <a:latin typeface="Arial Black" pitchFamily="34" charset="0"/>
              </a:rPr>
              <a:t>. </a:t>
            </a:r>
            <a:r>
              <a:rPr lang="en-US" sz="2000" dirty="0" smtClean="0">
                <a:solidFill>
                  <a:srgbClr val="EEECE1"/>
                </a:solidFill>
                <a:effectLst>
                  <a:outerShdw blurRad="38100" dist="38100" dir="2700000" algn="tl">
                    <a:srgbClr val="000000">
                      <a:alpha val="43137"/>
                    </a:srgbClr>
                  </a:outerShdw>
                </a:effectLst>
                <a:latin typeface="Arial Black" pitchFamily="34" charset="0"/>
              </a:rPr>
              <a:t> </a:t>
            </a:r>
            <a:r>
              <a:rPr lang="en-US" sz="2000" u="sng" dirty="0" smtClean="0">
                <a:solidFill>
                  <a:srgbClr val="FFFF00"/>
                </a:solidFill>
                <a:effectLst>
                  <a:outerShdw blurRad="38100" dist="38100" dir="2700000" algn="tl">
                    <a:srgbClr val="000000">
                      <a:alpha val="43137"/>
                    </a:srgbClr>
                  </a:outerShdw>
                </a:effectLst>
                <a:latin typeface="Arial Black" pitchFamily="34" charset="0"/>
              </a:rPr>
              <a:t>Send </a:t>
            </a:r>
            <a:r>
              <a:rPr lang="en-US" sz="2000" u="sng" dirty="0" smtClean="0">
                <a:solidFill>
                  <a:srgbClr val="FFFF00"/>
                </a:solidFill>
                <a:effectLst>
                  <a:outerShdw blurRad="38100" dist="38100" dir="2700000" algn="tl">
                    <a:srgbClr val="000000">
                      <a:alpha val="43137"/>
                    </a:srgbClr>
                  </a:outerShdw>
                </a:effectLst>
                <a:latin typeface="Arial Black" pitchFamily="34" charset="0"/>
              </a:rPr>
              <a:t>photos!</a:t>
            </a:r>
            <a:r>
              <a:rPr lang="en-US" sz="2000" dirty="0" smtClean="0">
                <a:solidFill>
                  <a:srgbClr val="FFFF00"/>
                </a:solidFill>
                <a:effectLst>
                  <a:outerShdw blurRad="38100" dist="38100" dir="2700000" algn="tl">
                    <a:srgbClr val="000000">
                      <a:alpha val="43137"/>
                    </a:srgbClr>
                  </a:outerShdw>
                </a:effectLst>
                <a:latin typeface="Arial Black" pitchFamily="34" charset="0"/>
              </a:rPr>
              <a:t> </a:t>
            </a:r>
            <a:r>
              <a:rPr lang="en-US" sz="2000" dirty="0" smtClean="0">
                <a:solidFill>
                  <a:srgbClr val="EEECE1"/>
                </a:solidFill>
                <a:effectLst>
                  <a:outerShdw blurRad="38100" dist="38100" dir="2700000" algn="tl">
                    <a:srgbClr val="000000">
                      <a:alpha val="43137"/>
                    </a:srgbClr>
                  </a:outerShdw>
                </a:effectLst>
                <a:latin typeface="Arial Black" pitchFamily="34" charset="0"/>
              </a:rPr>
              <a:t>Public Citizen will post </a:t>
            </a:r>
            <a:r>
              <a:rPr lang="en-US" sz="2000" dirty="0" smtClean="0">
                <a:solidFill>
                  <a:srgbClr val="EEECE1"/>
                </a:solidFill>
                <a:effectLst>
                  <a:outerShdw blurRad="38100" dist="38100" dir="2700000" algn="tl">
                    <a:srgbClr val="000000">
                      <a:alpha val="43137"/>
                    </a:srgbClr>
                  </a:outerShdw>
                </a:effectLst>
                <a:latin typeface="Arial Black" pitchFamily="34" charset="0"/>
              </a:rPr>
              <a:t>them</a:t>
            </a:r>
            <a:br>
              <a:rPr lang="en-US" sz="2000" dirty="0" smtClean="0">
                <a:solidFill>
                  <a:srgbClr val="EEECE1"/>
                </a:solidFill>
                <a:effectLst>
                  <a:outerShdw blurRad="38100" dist="38100" dir="2700000" algn="tl">
                    <a:srgbClr val="000000">
                      <a:alpha val="43137"/>
                    </a:srgbClr>
                  </a:outerShdw>
                </a:effectLst>
                <a:latin typeface="Arial Black" pitchFamily="34" charset="0"/>
              </a:rPr>
            </a:br>
            <a:r>
              <a:rPr lang="en-US" sz="2000" dirty="0" smtClean="0">
                <a:solidFill>
                  <a:srgbClr val="EEECE1"/>
                </a:solidFill>
                <a:effectLst>
                  <a:outerShdw blurRad="38100" dist="38100" dir="2700000" algn="tl">
                    <a:srgbClr val="000000">
                      <a:alpha val="43137"/>
                    </a:srgbClr>
                  </a:outerShdw>
                </a:effectLst>
                <a:latin typeface="Arial Black" pitchFamily="34" charset="0"/>
              </a:rPr>
              <a:t> </a:t>
            </a:r>
            <a:r>
              <a:rPr lang="en-US" sz="2000" dirty="0" smtClean="0">
                <a:solidFill>
                  <a:srgbClr val="EEECE1"/>
                </a:solidFill>
                <a:effectLst>
                  <a:outerShdw blurRad="38100" dist="38100" dir="2700000" algn="tl">
                    <a:srgbClr val="000000">
                      <a:alpha val="43137"/>
                    </a:srgbClr>
                  </a:outerShdw>
                </a:effectLst>
                <a:latin typeface="Arial Black" pitchFamily="34" charset="0"/>
              </a:rPr>
              <a:t>          on </a:t>
            </a:r>
            <a:r>
              <a:rPr lang="en-US" sz="2000" dirty="0" smtClean="0">
                <a:solidFill>
                  <a:srgbClr val="EEECE1"/>
                </a:solidFill>
                <a:effectLst>
                  <a:outerShdw blurRad="38100" dist="38100" dir="2700000" algn="tl">
                    <a:srgbClr val="000000">
                      <a:alpha val="43137"/>
                    </a:srgbClr>
                  </a:outerShdw>
                </a:effectLst>
                <a:latin typeface="Arial Black" pitchFamily="34" charset="0"/>
              </a:rPr>
              <a:t>social media and share </a:t>
            </a:r>
            <a:r>
              <a:rPr lang="en-US" sz="2000" dirty="0" smtClean="0">
                <a:solidFill>
                  <a:srgbClr val="EEECE1"/>
                </a:solidFill>
                <a:effectLst>
                  <a:outerShdw blurRad="38100" dist="38100" dir="2700000" algn="tl">
                    <a:srgbClr val="000000">
                      <a:alpha val="43137"/>
                    </a:srgbClr>
                  </a:outerShdw>
                </a:effectLst>
                <a:latin typeface="Arial Black" pitchFamily="34" charset="0"/>
              </a:rPr>
              <a:t>widely.  </a:t>
            </a:r>
            <a:r>
              <a:rPr lang="en-US" sz="2000" dirty="0" smtClean="0">
                <a:solidFill>
                  <a:srgbClr val="FFFF00"/>
                </a:solidFill>
                <a:effectLst>
                  <a:outerShdw blurRad="38100" dist="38100" dir="2700000" algn="tl">
                    <a:srgbClr val="000000">
                      <a:alpha val="43137"/>
                    </a:srgbClr>
                  </a:outerShdw>
                </a:effectLst>
                <a:latin typeface="Arial Black" pitchFamily="34" charset="0"/>
              </a:rPr>
              <a:t>kfrederick@citizen.org</a:t>
            </a:r>
            <a:r>
              <a:rPr lang="en-US" sz="2000" dirty="0" smtClean="0">
                <a:solidFill>
                  <a:srgbClr val="EEECE1"/>
                </a:solidFill>
                <a:effectLst>
                  <a:outerShdw blurRad="38100" dist="38100" dir="2700000" algn="tl">
                    <a:srgbClr val="000000">
                      <a:alpha val="43137"/>
                    </a:srgbClr>
                  </a:outerShdw>
                </a:effectLst>
                <a:latin typeface="Arial Black" pitchFamily="34" charset="0"/>
              </a:rPr>
              <a:t/>
            </a:r>
            <a:br>
              <a:rPr lang="en-US" sz="2000" dirty="0" smtClean="0">
                <a:solidFill>
                  <a:srgbClr val="EEECE1"/>
                </a:solidFill>
                <a:effectLst>
                  <a:outerShdw blurRad="38100" dist="38100" dir="2700000" algn="tl">
                    <a:srgbClr val="000000">
                      <a:alpha val="43137"/>
                    </a:srgbClr>
                  </a:outerShdw>
                </a:effectLst>
                <a:latin typeface="Arial Black" pitchFamily="34" charset="0"/>
              </a:rPr>
            </a:br>
            <a:r>
              <a:rPr lang="en-US" sz="2400" dirty="0" smtClean="0">
                <a:solidFill>
                  <a:schemeClr val="tx1"/>
                </a:solidFill>
                <a:effectLst>
                  <a:outerShdw blurRad="38100" dist="38100" dir="2700000" algn="tl">
                    <a:srgbClr val="000000">
                      <a:alpha val="43137"/>
                    </a:srgbClr>
                  </a:outerShdw>
                </a:effectLst>
                <a:latin typeface="Arial Black" pitchFamily="34" charset="0"/>
              </a:rPr>
              <a:t/>
            </a:r>
            <a:br>
              <a:rPr lang="en-US" sz="2400" dirty="0" smtClean="0">
                <a:solidFill>
                  <a:schemeClr val="tx1"/>
                </a:solidFill>
                <a:effectLst>
                  <a:outerShdw blurRad="38100" dist="38100" dir="2700000" algn="tl">
                    <a:srgbClr val="000000">
                      <a:alpha val="43137"/>
                    </a:srgbClr>
                  </a:outerShdw>
                </a:effectLst>
                <a:latin typeface="Arial Black" pitchFamily="34" charset="0"/>
              </a:rPr>
            </a:br>
            <a:r>
              <a:rPr lang="en-US" sz="2400" dirty="0" smtClean="0">
                <a:solidFill>
                  <a:schemeClr val="tx1"/>
                </a:solidFill>
                <a:effectLst>
                  <a:outerShdw blurRad="38100" dist="38100" dir="2700000" algn="tl">
                    <a:srgbClr val="000000">
                      <a:alpha val="43137"/>
                    </a:srgbClr>
                  </a:outerShdw>
                </a:effectLst>
                <a:latin typeface="Arial Black" pitchFamily="34" charset="0"/>
              </a:rPr>
              <a:t>	</a:t>
            </a:r>
            <a:endParaRPr lang="en-US" sz="1800"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0" y="228600"/>
            <a:ext cx="9144000" cy="6400800"/>
          </a:xfrm>
          <a:prstGeom prst="rect">
            <a:avLst/>
          </a:prstGeom>
        </p:spPr>
        <p:txBody>
          <a:bodyPr/>
          <a:lstStyle/>
          <a:p>
            <a:pPr lvl="0" algn="ctr">
              <a:lnSpc>
                <a:spcPct val="50000"/>
              </a:lnSpc>
              <a:defRPr sz="1800" b="0">
                <a:solidFill>
                  <a:srgbClr val="000000"/>
                </a:solidFill>
                <a:effectLst/>
              </a:defRPr>
            </a:pPr>
            <a: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t>
            </a:r>
            <a:r>
              <a:rPr sz="3600" b="1" u="sng"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NEW</a:t>
            </a:r>
            <a: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Public Citizen Recess Week </a:t>
            </a:r>
          </a:p>
          <a:p>
            <a:pPr lvl="0" algn="ctr">
              <a:lnSpc>
                <a:spcPct val="50000"/>
              </a:lnSpc>
              <a:defRPr sz="1800" b="0">
                <a:solidFill>
                  <a:srgbClr val="000000"/>
                </a:solidFill>
                <a:effectLst/>
              </a:defRPr>
            </a:pPr>
            <a: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r>
            <a:b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Activist Toolkit!</a:t>
            </a:r>
          </a:p>
          <a:p>
            <a:pPr lvl="0" algn="ctr">
              <a:lnSpc>
                <a:spcPct val="50000"/>
              </a:lnSpc>
              <a:defRPr sz="1800" b="0">
                <a:solidFill>
                  <a:srgbClr val="000000"/>
                </a:solidFill>
                <a:effectLst/>
              </a:defRPr>
            </a:pPr>
            <a: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
            </a:r>
            <a:br>
              <a:rPr sz="36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2700" b="1" dirty="0">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Goes </a:t>
            </a:r>
            <a:r>
              <a:rPr sz="2700" b="1" u="sng" dirty="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rPr>
              <a:t>LIVE</a:t>
            </a:r>
            <a:r>
              <a:rPr sz="2700" b="1" dirty="0">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 Monday: </a:t>
            </a:r>
            <a:r>
              <a:rPr sz="28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www.exposethetpp.org </a:t>
            </a:r>
            <a:br>
              <a:rPr sz="28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br>
            <a:r>
              <a:rPr sz="28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
            </a:r>
            <a:br>
              <a:rPr sz="28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br>
            <a:r>
              <a:rPr sz="27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Click on </a:t>
            </a:r>
            <a:r>
              <a:rPr sz="2700" b="1" u="sng" dirty="0">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July 4th </a:t>
            </a:r>
            <a:r>
              <a:rPr sz="27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Actions link</a:t>
            </a:r>
            <a:br>
              <a:rPr sz="27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27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r>
            <a:br>
              <a:rPr sz="27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lang="en-US" sz="2700" b="1" dirty="0" smtClean="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r>
            <a:br>
              <a:rPr lang="en-US" sz="2700" b="1" dirty="0" smtClean="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r>
              <a:rPr sz="3600" b="1" dirty="0" smtClean="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rPr>
              <a:t>CONTENTS</a:t>
            </a:r>
            <a:r>
              <a:rPr sz="3600" b="1" dirty="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rPr>
              <a:t>:</a:t>
            </a:r>
          </a:p>
          <a:p>
            <a:pPr lvl="0" algn="ctr">
              <a:lnSpc>
                <a:spcPct val="50000"/>
              </a:lnSpc>
              <a:defRPr sz="1800" b="0">
                <a:solidFill>
                  <a:srgbClr val="000000"/>
                </a:solidFill>
                <a:effectLst/>
              </a:defRPr>
            </a:pPr>
            <a:endParaRPr sz="3600" b="1" dirty="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endParaRPr>
          </a:p>
          <a:p>
            <a:pPr lvl="0" algn="ctr">
              <a:defRPr sz="1800" b="0">
                <a:solidFill>
                  <a:srgbClr val="000000"/>
                </a:solidFill>
                <a:effectLst/>
              </a:defRPr>
            </a:pPr>
            <a:r>
              <a:rPr sz="3600" b="1" dirty="0">
                <a:solidFill>
                  <a:schemeClr val="bg2">
                    <a:lumMod val="40000"/>
                    <a:lumOff val="60000"/>
                  </a:schemeClr>
                </a:solidFill>
                <a:effectLst>
                  <a:outerShdw blurRad="38100" dist="25400" dir="5400000" rotWithShape="0">
                    <a:srgbClr val="000000">
                      <a:alpha val="25000"/>
                    </a:srgbClr>
                  </a:outerShdw>
                </a:effectLst>
                <a:latin typeface="Arial Black"/>
                <a:ea typeface="Arial Black"/>
                <a:cs typeface="Arial Black"/>
                <a:sym typeface="Arial Black"/>
              </a:rPr>
              <a:t>Flyer</a:t>
            </a:r>
          </a:p>
          <a:p>
            <a:pPr lvl="0" algn="ctr">
              <a:lnSpc>
                <a:spcPct val="50000"/>
              </a:lnSpc>
              <a:defRPr sz="1800" b="0">
                <a:solidFill>
                  <a:srgbClr val="000000"/>
                </a:solidFill>
                <a:effectLst/>
              </a:defRPr>
            </a:pPr>
            <a:endParaRPr sz="3600" b="1" dirty="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endParaRPr>
          </a:p>
          <a:p>
            <a:pPr lvl="0" algn="ctr">
              <a:lnSpc>
                <a:spcPct val="50000"/>
              </a:lnSpc>
              <a:defRPr sz="1800" b="0">
                <a:solidFill>
                  <a:srgbClr val="000000"/>
                </a:solidFill>
                <a:effectLst/>
              </a:defRPr>
            </a:pPr>
            <a:r>
              <a:rPr sz="3200" b="1" dirty="0" smtClean="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Map</a:t>
            </a:r>
            <a:r>
              <a:rPr lang="en-US" sz="3200" b="1" dirty="0" smtClean="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
            </a:r>
            <a:br>
              <a:rPr lang="en-US" sz="3200" b="1" dirty="0" smtClean="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br>
            <a:r>
              <a:rPr sz="3200" b="1" dirty="0" smtClean="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 </a:t>
            </a:r>
            <a:r>
              <a:rPr sz="32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t/>
            </a:r>
            <a:br>
              <a:rPr sz="3200" b="1" dirty="0">
                <a:solidFill>
                  <a:srgbClr val="EEECE1"/>
                </a:solidFill>
                <a:effectLst>
                  <a:outerShdw blurRad="38100" dist="25400" dir="5400000" rotWithShape="0">
                    <a:srgbClr val="000000">
                      <a:alpha val="25000"/>
                    </a:srgbClr>
                  </a:outerShdw>
                </a:effectLst>
                <a:latin typeface="Arial Black"/>
                <a:ea typeface="Arial Black"/>
                <a:cs typeface="Arial Black"/>
                <a:sym typeface="Arial Black"/>
              </a:rPr>
            </a:br>
            <a:r>
              <a:rPr sz="2800" b="1" dirty="0">
                <a:solidFill>
                  <a:srgbClr val="262626"/>
                </a:solidFill>
                <a:effectLst>
                  <a:outerShdw blurRad="38100" dist="25400" dir="5400000" rotWithShape="0">
                    <a:srgbClr val="000000">
                      <a:alpha val="25000"/>
                    </a:srgbClr>
                  </a:outerShdw>
                </a:effectLst>
                <a:latin typeface="Arial Black"/>
                <a:ea typeface="Arial Black"/>
                <a:cs typeface="Arial Black"/>
                <a:sym typeface="Arial Black"/>
              </a:rPr>
              <a:t>(up Monday close of biz)</a:t>
            </a:r>
          </a:p>
          <a:p>
            <a:pPr lvl="0" algn="ctr">
              <a:lnSpc>
                <a:spcPct val="50000"/>
              </a:lnSpc>
              <a:defRPr sz="1800" b="0">
                <a:solidFill>
                  <a:srgbClr val="000000"/>
                </a:solidFill>
                <a:effectLst/>
              </a:defRPr>
            </a:pPr>
            <a:r>
              <a:rPr sz="2800" b="1" dirty="0">
                <a:solidFill>
                  <a:srgbClr val="262626"/>
                </a:solidFill>
                <a:effectLst>
                  <a:outerShdw blurRad="38100" dist="25400" dir="5400000" rotWithShape="0">
                    <a:srgbClr val="000000">
                      <a:alpha val="25000"/>
                    </a:srgbClr>
                  </a:outerShdw>
                </a:effectLst>
                <a:latin typeface="Arial Black"/>
                <a:ea typeface="Arial Black"/>
                <a:cs typeface="Arial Black"/>
                <a:sym typeface="Arial Black"/>
              </a:rPr>
              <a:t/>
            </a:r>
            <a:br>
              <a:rPr sz="2800" b="1" dirty="0">
                <a:solidFill>
                  <a:srgbClr val="262626"/>
                </a:solidFill>
                <a:effectLst>
                  <a:outerShdw blurRad="38100" dist="25400" dir="5400000" rotWithShape="0">
                    <a:srgbClr val="000000">
                      <a:alpha val="25000"/>
                    </a:srgbClr>
                  </a:outerShdw>
                </a:effectLst>
                <a:latin typeface="Arial Black"/>
                <a:ea typeface="Arial Black"/>
                <a:cs typeface="Arial Black"/>
                <a:sym typeface="Arial Black"/>
              </a:rPr>
            </a:br>
            <a:r>
              <a:rPr sz="2800" b="1" dirty="0">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 </a:t>
            </a:r>
            <a:r>
              <a:rPr sz="3200" b="1" dirty="0">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t/>
            </a:r>
            <a:br>
              <a:rPr sz="3200" b="1" dirty="0">
                <a:solidFill>
                  <a:srgbClr val="8EB4E3"/>
                </a:solidFill>
                <a:effectLst>
                  <a:outerShdw blurRad="38100" dist="25400" dir="5400000" rotWithShape="0">
                    <a:srgbClr val="000000">
                      <a:alpha val="25000"/>
                    </a:srgbClr>
                  </a:outerShdw>
                </a:effectLst>
                <a:latin typeface="Arial Black"/>
                <a:ea typeface="Arial Black"/>
                <a:cs typeface="Arial Black"/>
                <a:sym typeface="Arial Black"/>
              </a:rPr>
            </a:br>
            <a:r>
              <a:rPr sz="3200" b="1" dirty="0">
                <a:solidFill>
                  <a:srgbClr val="FFFF00"/>
                </a:solidFill>
                <a:effectLst>
                  <a:outerShdw blurRad="38100" dist="25400" dir="5400000" rotWithShape="0">
                    <a:srgbClr val="000000">
                      <a:alpha val="25000"/>
                    </a:srgbClr>
                  </a:outerShdw>
                </a:effectLst>
                <a:latin typeface="Arial Black"/>
                <a:ea typeface="Arial Black"/>
                <a:cs typeface="Arial Black"/>
                <a:sym typeface="Arial Black"/>
              </a:rPr>
              <a:t>  </a:t>
            </a:r>
            <a:r>
              <a:rPr sz="32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t>Bird-dogging questions</a:t>
            </a:r>
            <a:br>
              <a:rPr sz="3200" b="1" dirty="0">
                <a:solidFill>
                  <a:srgbClr val="FF4040"/>
                </a:solidFill>
                <a:effectLst>
                  <a:outerShdw blurRad="38100" dist="25400" dir="5400000" rotWithShape="0">
                    <a:srgbClr val="000000">
                      <a:alpha val="25000"/>
                    </a:srgbClr>
                  </a:outerShdw>
                </a:effectLst>
                <a:latin typeface="Arial Black"/>
                <a:ea typeface="Arial Black"/>
                <a:cs typeface="Arial Black"/>
                <a:sym typeface="Arial Black"/>
              </a:rPr>
            </a:br>
            <a:r>
              <a:rPr sz="22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t>    </a:t>
            </a:r>
            <a:br>
              <a:rPr sz="22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rPr>
            </a:br>
            <a:endParaRPr sz="2200" b="1" dirty="0">
              <a:solidFill>
                <a:srgbClr val="FFFFFF"/>
              </a:solidFill>
              <a:effectLst>
                <a:outerShdw blurRad="38100" dist="25400" dir="5400000" rotWithShape="0">
                  <a:srgbClr val="000000">
                    <a:alpha val="25000"/>
                  </a:srgbClr>
                </a:outerShdw>
              </a:effectLst>
              <a:latin typeface="Arial Black"/>
              <a:ea typeface="Arial Black"/>
              <a:cs typeface="Arial Black"/>
              <a:sym typeface="Arial Black"/>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3" name="Picture 2" descr="EXPOSE THE TPP LANDING PAGE JUNE 29 CALL.png"/>
          <p:cNvPicPr>
            <a:picLocks noChangeAspect="1"/>
          </p:cNvPicPr>
          <p:nvPr/>
        </p:nvPicPr>
        <p:blipFill>
          <a:blip r:embed="rId2" cstate="print"/>
          <a:stretch>
            <a:fillRect/>
          </a:stretch>
        </p:blipFill>
        <p:spPr>
          <a:xfrm>
            <a:off x="0" y="0"/>
            <a:ext cx="9144000" cy="7498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914900" y="0"/>
            <a:ext cx="4229100" cy="6858000"/>
          </a:xfrm>
          <a:prstGeom prst="rect">
            <a:avLst/>
          </a:prstGeom>
        </p:spPr>
        <p:txBody>
          <a:bodyPr/>
          <a:lstStyle/>
          <a:p>
            <a:pPr lvl="0" defTabSz="777240">
              <a:defRPr sz="1800" b="0">
                <a:solidFill>
                  <a:srgbClr val="000000"/>
                </a:solidFill>
                <a:effectLst/>
              </a:defRPr>
            </a:pPr>
            <a:r>
              <a:rPr sz="3060" b="1">
                <a:solidFill>
                  <a:srgbClr val="EEECE1"/>
                </a:solidFill>
                <a:effectLst>
                  <a:outerShdw blurRad="32385" dist="21590" dir="5400000" rotWithShape="0">
                    <a:srgbClr val="000000">
                      <a:alpha val="25000"/>
                    </a:srgbClr>
                  </a:outerShdw>
                </a:effectLst>
              </a:rPr>
              <a:t/>
            </a:r>
            <a:br>
              <a:rPr sz="3060" b="1">
                <a:solidFill>
                  <a:srgbClr val="EEECE1"/>
                </a:solidFill>
                <a:effectLst>
                  <a:outerShdw blurRad="32385" dist="21590" dir="5400000" rotWithShape="0">
                    <a:srgbClr val="000000">
                      <a:alpha val="25000"/>
                    </a:srgbClr>
                  </a:outerShdw>
                </a:effectLst>
              </a:rPr>
            </a:br>
            <a: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t>-Flyer </a:t>
            </a:r>
            <a:b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2 sided PDF </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click to download</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t>-Map</a:t>
            </a:r>
            <a:b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br>
            <a:r>
              <a:rPr sz="3060" b="1">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t> </a:t>
            </a: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Find your Reps</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t>- Bird-Dogging </a:t>
            </a:r>
            <a:b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br>
            <a: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t>  Questions </a:t>
            </a:r>
            <a:br>
              <a:rPr sz="3060" b="1" u="sng">
                <a:solidFill>
                  <a:srgbClr val="EEECE1"/>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customize and </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personalize </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t/>
            </a:r>
            <a:br>
              <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rPr>
            </a:br>
            <a:endParaRPr sz="2380" b="1">
              <a:solidFill>
                <a:srgbClr val="900000"/>
              </a:solidFill>
              <a:effectLst>
                <a:outerShdw blurRad="32385" dist="21590" dir="5400000" rotWithShape="0">
                  <a:srgbClr val="000000">
                    <a:alpha val="25000"/>
                  </a:srgbClr>
                </a:outerShdw>
              </a:effectLst>
              <a:latin typeface="Arial Black"/>
              <a:ea typeface="Arial Black"/>
              <a:cs typeface="Arial Black"/>
              <a:sym typeface="Arial Black"/>
            </a:endParaRPr>
          </a:p>
        </p:txBody>
      </p:sp>
      <p:pic>
        <p:nvPicPr>
          <p:cNvPr id="77" name="image19.png" descr="July 4 Action Page - June 29 TPP Call.png"/>
          <p:cNvPicPr/>
          <p:nvPr/>
        </p:nvPicPr>
        <p:blipFill>
          <a:blip r:embed="rId2" cstate="print">
            <a:extLst/>
          </a:blip>
          <a:stretch>
            <a:fillRect/>
          </a:stretch>
        </p:blipFill>
        <p:spPr>
          <a:xfrm>
            <a:off x="0" y="1"/>
            <a:ext cx="4930958" cy="6858001"/>
          </a:xfrm>
          <a:prstGeom prst="rect">
            <a:avLst/>
          </a:prstGeom>
          <a:ln w="12700">
            <a:miter lim="400000"/>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457200" y="0"/>
            <a:ext cx="8229600" cy="6629400"/>
          </a:xfrm>
          <a:prstGeom prst="rect">
            <a:avLst/>
          </a:prstGeom>
        </p:spPr>
        <p:txBody>
          <a:bodyPr/>
          <a:lstStyle/>
          <a:p>
            <a:pPr lvl="0" algn="ctr">
              <a:lnSpc>
                <a:spcPts val="4200"/>
              </a:lnSpc>
              <a:defRPr sz="1800" b="0">
                <a:solidFill>
                  <a:srgbClr val="000000"/>
                </a:solidFill>
                <a:effectLst/>
              </a:defRPr>
            </a:pPr>
            <a:r>
              <a:rPr sz="44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Stop Fast Track:</a:t>
            </a:r>
            <a:br>
              <a:rPr sz="44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44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t>Why we can’t let up</a:t>
            </a:r>
            <a:br>
              <a:rPr sz="4400" b="1">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br>
            <a:r>
              <a:rPr sz="40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Ongoing Citizen Education:</a:t>
            </a:r>
            <a:br>
              <a:rPr sz="40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32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NEW Training Tools Coming Soon!</a:t>
            </a:r>
            <a:br>
              <a:rPr sz="32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36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Watch your Email for updates!</a:t>
            </a:r>
            <a:br>
              <a:rPr sz="36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36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r>
            <a:br>
              <a:rPr sz="3600" b="1">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40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How We’ll Win: </a:t>
            </a:r>
            <a:br>
              <a:rPr sz="4000" b="1">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3200" b="1">
                <a:solidFill>
                  <a:srgbClr val="BBD1EE"/>
                </a:solidFill>
                <a:effectLst>
                  <a:outerShdw blurRad="38100" dist="38100" dir="2700000" rotWithShape="0">
                    <a:srgbClr val="000000">
                      <a:alpha val="43137"/>
                    </a:srgbClr>
                  </a:outerShdw>
                </a:effectLst>
                <a:latin typeface="Arial Black"/>
                <a:ea typeface="Arial Black"/>
                <a:cs typeface="Arial Black"/>
                <a:sym typeface="Arial Black"/>
              </a:rPr>
              <a:t>Stay </a:t>
            </a:r>
            <a:r>
              <a:rPr sz="3200" b="1" u="sng">
                <a:solidFill>
                  <a:srgbClr val="BBD1EE"/>
                </a:solidFill>
                <a:effectLst>
                  <a:outerShdw blurRad="38100" dist="38100" dir="2700000" rotWithShape="0">
                    <a:srgbClr val="000000">
                      <a:alpha val="43137"/>
                    </a:srgbClr>
                  </a:outerShdw>
                </a:effectLst>
                <a:latin typeface="Arial Black"/>
                <a:ea typeface="Arial Black"/>
                <a:cs typeface="Arial Black"/>
                <a:sym typeface="Arial Black"/>
              </a:rPr>
              <a:t>focused</a:t>
            </a:r>
            <a:r>
              <a:rPr sz="3200" b="1">
                <a:solidFill>
                  <a:srgbClr val="BBD1EE"/>
                </a:solidFill>
                <a:effectLst>
                  <a:outerShdw blurRad="38100" dist="38100" dir="2700000" rotWithShape="0">
                    <a:srgbClr val="000000">
                      <a:alpha val="43137"/>
                    </a:srgbClr>
                  </a:outerShdw>
                </a:effectLst>
                <a:latin typeface="Arial Black"/>
                <a:ea typeface="Arial Black"/>
                <a:cs typeface="Arial Black"/>
                <a:sym typeface="Arial Black"/>
              </a:rPr>
              <a:t> on House Members!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descr="Liz MTG Head Shot.jpg"/>
          <p:cNvPicPr>
            <a:picLocks noGrp="1" noChangeAspect="1"/>
          </p:cNvPicPr>
          <p:nvPr>
            <p:ph idx="1"/>
          </p:nvPr>
        </p:nvPicPr>
        <p:blipFill>
          <a:blip r:embed="rId3" cstate="print"/>
          <a:stretch>
            <a:fillRect/>
          </a:stretch>
        </p:blipFill>
        <p:spPr>
          <a:xfrm>
            <a:off x="6217920" y="365760"/>
            <a:ext cx="2552119" cy="2476500"/>
          </a:xfrm>
        </p:spPr>
      </p:pic>
      <p:sp>
        <p:nvSpPr>
          <p:cNvPr id="3" name="Title 2"/>
          <p:cNvSpPr>
            <a:spLocks noGrp="1"/>
          </p:cNvSpPr>
          <p:nvPr>
            <p:ph type="title"/>
          </p:nvPr>
        </p:nvSpPr>
        <p:spPr>
          <a:xfrm>
            <a:off x="0" y="0"/>
            <a:ext cx="9144000" cy="6858000"/>
          </a:xfrm>
        </p:spPr>
        <p:txBody>
          <a:bodyPr wrap="none" lIns="182880" rIns="182880" bIns="0" anchor="t">
            <a:noAutofit/>
          </a:bodyPr>
          <a:lstStyle/>
          <a:p>
            <a:r>
              <a:rPr lang="en-US" sz="7300" dirty="0">
                <a:solidFill>
                  <a:schemeClr val="accent2">
                    <a:lumMod val="60000"/>
                    <a:lumOff val="40000"/>
                  </a:schemeClr>
                </a:solidFill>
                <a:latin typeface="Arial Black" pitchFamily="34" charset="0"/>
              </a:rPr>
              <a:t> </a:t>
            </a:r>
            <a:r>
              <a:rPr lang="en-US" sz="5400" dirty="0">
                <a:solidFill>
                  <a:schemeClr val="tx1"/>
                </a:solidFill>
                <a:effectLst>
                  <a:outerShdw blurRad="38100" dist="38100" dir="2700000" algn="tl">
                    <a:srgbClr val="000000">
                      <a:alpha val="43137"/>
                    </a:srgbClr>
                  </a:outerShdw>
                </a:effectLst>
                <a:latin typeface="Arial Black" pitchFamily="34" charset="0"/>
              </a:rPr>
              <a:t>WELCOME!</a:t>
            </a:r>
            <a:r>
              <a:rPr lang="en-US" dirty="0">
                <a:solidFill>
                  <a:srgbClr val="00B050"/>
                </a:solidFill>
                <a:effectLst>
                  <a:outerShdw blurRad="38100" dist="38100" dir="2700000" algn="tl">
                    <a:srgbClr val="000000">
                      <a:alpha val="43137"/>
                    </a:srgbClr>
                  </a:outerShdw>
                </a:effectLst>
                <a:latin typeface="Arial Black" pitchFamily="34" charset="0"/>
              </a:rPr>
              <a:t/>
            </a:r>
            <a:br>
              <a:rPr lang="en-US" dirty="0">
                <a:solidFill>
                  <a:srgbClr val="00B050"/>
                </a:solidFill>
                <a:effectLst>
                  <a:outerShdw blurRad="38100" dist="38100" dir="2700000" algn="tl">
                    <a:srgbClr val="000000">
                      <a:alpha val="43137"/>
                    </a:srgbClr>
                  </a:outerShdw>
                </a:effectLst>
                <a:latin typeface="Arial Black" pitchFamily="34" charset="0"/>
              </a:rPr>
            </a:br>
            <a:r>
              <a:rPr lang="en-US" dirty="0">
                <a:solidFill>
                  <a:srgbClr val="FFFF00"/>
                </a:solidFill>
                <a:effectLst>
                  <a:outerShdw blurRad="38100" dist="38100" dir="2700000" algn="tl">
                    <a:srgbClr val="000000">
                      <a:alpha val="43137"/>
                    </a:srgbClr>
                  </a:outerShdw>
                </a:effectLst>
                <a:latin typeface="Arial Black" pitchFamily="34" charset="0"/>
              </a:rPr>
              <a:t>   </a:t>
            </a:r>
            <a:r>
              <a:rPr lang="en-US" sz="3600" i="1"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Call Facilitator: </a:t>
            </a:r>
            <a:r>
              <a:rPr lang="en-US" dirty="0">
                <a:effectLst>
                  <a:outerShdw blurRad="38100" dist="38100" dir="2700000" algn="tl">
                    <a:srgbClr val="000000">
                      <a:alpha val="43137"/>
                    </a:srgbClr>
                  </a:outerShdw>
                </a:effectLst>
                <a:latin typeface="Arial Black" pitchFamily="34" charset="0"/>
              </a:rPr>
              <a:t/>
            </a:r>
            <a:br>
              <a:rPr lang="en-US" dirty="0">
                <a:effectLst>
                  <a:outerShdw blurRad="38100" dist="38100" dir="2700000" algn="tl">
                    <a:srgbClr val="000000">
                      <a:alpha val="43137"/>
                    </a:srgbClr>
                  </a:outerShdw>
                </a:effectLst>
                <a:latin typeface="Arial Black" pitchFamily="34" charset="0"/>
              </a:rPr>
            </a:br>
            <a:r>
              <a:rPr lang="en-US" dirty="0">
                <a:solidFill>
                  <a:schemeClr val="tx1"/>
                </a:solidFill>
                <a:effectLst>
                  <a:outerShdw blurRad="38100" dist="38100" dir="2700000" algn="tl">
                    <a:srgbClr val="000000">
                      <a:alpha val="43137"/>
                    </a:srgbClr>
                  </a:outerShdw>
                </a:effectLst>
                <a:latin typeface="Arial Black" pitchFamily="34" charset="0"/>
              </a:rPr>
              <a:t>   </a:t>
            </a:r>
            <a:r>
              <a:rPr lang="en-US" sz="3600" dirty="0">
                <a:solidFill>
                  <a:schemeClr val="tx1"/>
                </a:solidFill>
                <a:effectLst>
                  <a:outerShdw blurRad="38100" dist="38100" dir="2700000" algn="tl">
                    <a:srgbClr val="000000">
                      <a:alpha val="43137"/>
                    </a:srgbClr>
                  </a:outerShdw>
                </a:effectLst>
                <a:latin typeface="Arial Black" pitchFamily="34" charset="0"/>
              </a:rPr>
              <a:t>Elizabeth Warren   </a:t>
            </a:r>
            <a:r>
              <a:rPr lang="en-US" sz="2000" dirty="0">
                <a:solidFill>
                  <a:schemeClr val="tx1"/>
                </a:solidFill>
                <a:effectLst>
                  <a:outerShdw blurRad="38100" dist="38100" dir="2700000" algn="tl">
                    <a:srgbClr val="000000">
                      <a:alpha val="43137"/>
                    </a:srgbClr>
                  </a:outerShdw>
                </a:effectLst>
                <a:latin typeface="Arial Black" pitchFamily="34" charset="0"/>
              </a:rPr>
              <a:t/>
            </a:r>
            <a:br>
              <a:rPr lang="en-US" sz="2000" dirty="0">
                <a:solidFill>
                  <a:schemeClr val="tx1"/>
                </a:solidFill>
                <a:effectLst>
                  <a:outerShdw blurRad="38100" dist="38100" dir="2700000" algn="tl">
                    <a:srgbClr val="000000">
                      <a:alpha val="43137"/>
                    </a:srgbClr>
                  </a:outerShdw>
                </a:effectLst>
                <a:latin typeface="Arial Black" pitchFamily="34" charset="0"/>
              </a:rPr>
            </a:br>
            <a:r>
              <a:rPr lang="en-US" sz="2000" dirty="0">
                <a:solidFill>
                  <a:schemeClr val="tx1"/>
                </a:solidFill>
                <a:effectLst>
                  <a:outerShdw blurRad="38100" dist="38100" dir="2700000" algn="tl">
                    <a:srgbClr val="000000">
                      <a:alpha val="43137"/>
                    </a:srgbClr>
                  </a:outerShdw>
                </a:effectLst>
                <a:latin typeface="Arial Black" pitchFamily="34" charset="0"/>
              </a:rPr>
              <a:t>      </a:t>
            </a:r>
            <a:r>
              <a:rPr lang="en-US" sz="1000" dirty="0" smtClean="0">
                <a:solidFill>
                  <a:srgbClr val="00EE6C"/>
                </a:solidFill>
                <a:effectLst>
                  <a:outerShdw blurRad="38100" dist="38100" dir="2700000" algn="tl">
                    <a:srgbClr val="000000">
                      <a:alpha val="43137"/>
                    </a:srgbClr>
                  </a:outerShdw>
                </a:effectLst>
                <a:latin typeface="Arial Black" pitchFamily="34" charset="0"/>
              </a:rPr>
              <a:t> </a:t>
            </a:r>
            <a:r>
              <a:rPr lang="en-US" sz="28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MoveOn </a:t>
            </a:r>
            <a:r>
              <a:rPr lang="en-US" sz="28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Regional Organizer</a:t>
            </a:r>
            <a:r>
              <a:rPr lang="en-US" sz="1000" dirty="0">
                <a:solidFill>
                  <a:srgbClr val="00EE6C"/>
                </a:solidFill>
                <a:effectLst>
                  <a:outerShdw blurRad="38100" dist="38100" dir="2700000" algn="tl">
                    <a:srgbClr val="000000">
                      <a:alpha val="43137"/>
                    </a:srgbClr>
                  </a:outerShdw>
                </a:effectLst>
                <a:latin typeface="Arial Black" pitchFamily="34" charset="0"/>
              </a:rPr>
              <a:t/>
            </a:r>
            <a:br>
              <a:rPr lang="en-US" sz="1000" dirty="0">
                <a:solidFill>
                  <a:srgbClr val="00EE6C"/>
                </a:solidFill>
                <a:effectLst>
                  <a:outerShdw blurRad="38100" dist="38100" dir="2700000" algn="tl">
                    <a:srgbClr val="000000">
                      <a:alpha val="43137"/>
                    </a:srgbClr>
                  </a:outerShdw>
                </a:effectLst>
                <a:latin typeface="Arial Black" pitchFamily="34" charset="0"/>
              </a:rPr>
            </a:br>
            <a:r>
              <a:rPr lang="en-US" sz="1000" dirty="0">
                <a:solidFill>
                  <a:srgbClr val="00EE6C"/>
                </a:solidFill>
                <a:effectLst>
                  <a:outerShdw blurRad="38100" dist="38100" dir="2700000" algn="tl">
                    <a:srgbClr val="000000">
                      <a:alpha val="43137"/>
                    </a:srgbClr>
                  </a:outerShdw>
                </a:effectLst>
                <a:latin typeface="Arial Black" pitchFamily="34" charset="0"/>
              </a:rPr>
              <a:t>              </a:t>
            </a:r>
            <a:r>
              <a:rPr lang="en-US" sz="2800" dirty="0">
                <a:solidFill>
                  <a:srgbClr val="FFFF00"/>
                </a:solidFill>
                <a:effectLst>
                  <a:outerShdw blurRad="38100" dist="38100" dir="2700000" algn="tl">
                    <a:srgbClr val="000000">
                      <a:alpha val="43137"/>
                    </a:srgbClr>
                  </a:outerShdw>
                </a:effectLst>
                <a:latin typeface="Arial Black" pitchFamily="34" charset="0"/>
              </a:rPr>
              <a:t>National TPP Team Coordinator </a:t>
            </a:r>
            <a:r>
              <a:rPr lang="en-US" sz="2800" dirty="0" smtClean="0">
                <a:solidFill>
                  <a:srgbClr val="FFFF00"/>
                </a:solidFill>
                <a:effectLst>
                  <a:outerShdw blurRad="38100" dist="38100" dir="2700000" algn="tl">
                    <a:srgbClr val="000000">
                      <a:alpha val="43137"/>
                    </a:srgbClr>
                  </a:outerShdw>
                </a:effectLst>
                <a:latin typeface="Arial Black" pitchFamily="34" charset="0"/>
              </a:rPr>
              <a:t/>
            </a:r>
            <a:br>
              <a:rPr lang="en-US" sz="2800" dirty="0" smtClean="0">
                <a:solidFill>
                  <a:srgbClr val="FFFF00"/>
                </a:solidFill>
                <a:effectLst>
                  <a:outerShdw blurRad="38100" dist="38100" dir="2700000" algn="tl">
                    <a:srgbClr val="000000">
                      <a:alpha val="43137"/>
                    </a:srgbClr>
                  </a:outerShdw>
                </a:effectLst>
                <a:latin typeface="Arial Black" pitchFamily="34" charset="0"/>
              </a:rPr>
            </a:br>
            <a:r>
              <a:rPr lang="en-US" sz="2800" dirty="0" smtClean="0">
                <a:solidFill>
                  <a:srgbClr val="FFFF00"/>
                </a:solidFill>
                <a:effectLst>
                  <a:outerShdw blurRad="38100" dist="38100" dir="2700000" algn="tl">
                    <a:srgbClr val="000000">
                      <a:alpha val="43137"/>
                    </a:srgbClr>
                  </a:outerShdw>
                </a:effectLst>
                <a:latin typeface="Arial Black" pitchFamily="34" charset="0"/>
              </a:rPr>
              <a:t>  </a:t>
            </a:r>
            <a:r>
              <a:rPr lang="en-US" sz="2800" dirty="0">
                <a:solidFill>
                  <a:schemeClr val="tx1">
                    <a:lumMod val="85000"/>
                  </a:schemeClr>
                </a:solidFill>
                <a:effectLst>
                  <a:outerShdw blurRad="38100" dist="38100" dir="2700000" algn="tl">
                    <a:srgbClr val="000000">
                      <a:alpha val="43137"/>
                    </a:srgbClr>
                  </a:outerShdw>
                </a:effectLst>
                <a:latin typeface="Arial Black" pitchFamily="34" charset="0"/>
              </a:rPr>
              <a:t>	           </a:t>
            </a:r>
            <a:r>
              <a:rPr lang="en-US" sz="2800" dirty="0">
                <a:solidFill>
                  <a:srgbClr val="00B0F0"/>
                </a:solidFill>
                <a:effectLst>
                  <a:outerShdw blurRad="38100" dist="38100" dir="2700000" algn="tl">
                    <a:srgbClr val="000000">
                      <a:alpha val="43137"/>
                    </a:srgbClr>
                  </a:outerShdw>
                </a:effectLst>
                <a:latin typeface="Arial Black" pitchFamily="34" charset="0"/>
              </a:rPr>
              <a:t>         	</a:t>
            </a:r>
            <a:br>
              <a:rPr lang="en-US" sz="2800" dirty="0">
                <a:solidFill>
                  <a:srgbClr val="00B0F0"/>
                </a:solidFill>
                <a:effectLst>
                  <a:outerShdw blurRad="38100" dist="38100" dir="2700000" algn="tl">
                    <a:srgbClr val="000000">
                      <a:alpha val="43137"/>
                    </a:srgbClr>
                  </a:outerShdw>
                </a:effectLst>
                <a:latin typeface="Arial Black" pitchFamily="34" charset="0"/>
              </a:rPr>
            </a:br>
            <a:r>
              <a:rPr lang="en-US" sz="2800" dirty="0" smtClean="0">
                <a:solidFill>
                  <a:srgbClr val="00B0F0"/>
                </a:solidFill>
                <a:effectLst>
                  <a:outerShdw blurRad="38100" dist="38100" dir="2700000" algn="tl">
                    <a:srgbClr val="000000">
                      <a:alpha val="43137"/>
                    </a:srgbClr>
                  </a:outerShdw>
                </a:effectLst>
                <a:latin typeface="Arial Black" pitchFamily="34" charset="0"/>
              </a:rPr>
              <a:t>	</a:t>
            </a:r>
            <a:r>
              <a:rPr lang="en-US" sz="24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Email questions: </a:t>
            </a:r>
            <a:r>
              <a:rPr lang="en-US" sz="2400" dirty="0" smtClean="0">
                <a:solidFill>
                  <a:schemeClr val="tx1"/>
                </a:solidFill>
                <a:effectLst>
                  <a:outerShdw blurRad="38100" dist="38100" dir="2700000" algn="tl">
                    <a:srgbClr val="000000">
                      <a:alpha val="43137"/>
                    </a:srgbClr>
                  </a:outerShdw>
                </a:effectLst>
                <a:latin typeface="Arial Black" pitchFamily="34" charset="0"/>
              </a:rPr>
              <a:t>Liz.MoveOn@earthlink.net </a:t>
            </a:r>
            <a:r>
              <a:rPr lang="en-US" sz="2800" dirty="0" smtClean="0">
                <a:solidFill>
                  <a:schemeClr val="tx1"/>
                </a:solidFill>
                <a:effectLst>
                  <a:outerShdw blurRad="38100" dist="38100" dir="2700000" algn="tl">
                    <a:srgbClr val="000000">
                      <a:alpha val="43137"/>
                    </a:srgbClr>
                  </a:outerShdw>
                </a:effectLst>
                <a:latin typeface="Arial Black" pitchFamily="34" charset="0"/>
              </a:rPr>
              <a:t/>
            </a:r>
            <a:br>
              <a:rPr lang="en-US" sz="2800" dirty="0" smtClean="0">
                <a:solidFill>
                  <a:schemeClr val="tx1"/>
                </a:solidFill>
                <a:effectLst>
                  <a:outerShdw blurRad="38100" dist="38100" dir="2700000" algn="tl">
                    <a:srgbClr val="000000">
                      <a:alpha val="43137"/>
                    </a:srgbClr>
                  </a:outerShdw>
                </a:effectLst>
                <a:latin typeface="Arial Black" pitchFamily="34" charset="0"/>
              </a:rPr>
            </a:br>
            <a:r>
              <a:rPr lang="en-US" sz="2800" dirty="0" smtClean="0">
                <a:solidFill>
                  <a:srgbClr val="92D050"/>
                </a:solidFill>
                <a:effectLst>
                  <a:outerShdw blurRad="38100" dist="38100" dir="2700000" algn="tl">
                    <a:srgbClr val="000000">
                      <a:alpha val="43137"/>
                    </a:srgbClr>
                  </a:outerShdw>
                </a:effectLst>
                <a:latin typeface="Arial Black" pitchFamily="34" charset="0"/>
              </a:rPr>
              <a:t>     </a:t>
            </a:r>
            <a:r>
              <a:rPr lang="en-US" sz="2400" dirty="0" smtClean="0">
                <a:solidFill>
                  <a:srgbClr val="92D050"/>
                </a:solidFill>
                <a:effectLst>
                  <a:outerShdw blurRad="38100" dist="38100" dir="2700000" algn="tl">
                    <a:srgbClr val="000000">
                      <a:alpha val="43137"/>
                    </a:srgbClr>
                  </a:outerShdw>
                </a:effectLst>
                <a:latin typeface="Arial Black" pitchFamily="34" charset="0"/>
              </a:rPr>
              <a:t>        </a:t>
            </a:r>
            <a:r>
              <a:rPr lang="en-US" sz="2400" dirty="0">
                <a:solidFill>
                  <a:srgbClr val="92D050"/>
                </a:solidFill>
                <a:effectLst>
                  <a:outerShdw blurRad="38100" dist="38100" dir="2700000" algn="tl">
                    <a:srgbClr val="000000">
                      <a:alpha val="43137"/>
                    </a:srgbClr>
                  </a:outerShdw>
                </a:effectLst>
                <a:latin typeface="Arial Black" pitchFamily="34" charset="0"/>
              </a:rPr>
              <a:t>		</a:t>
            </a:r>
            <a:r>
              <a:rPr lang="en-US" sz="2400" dirty="0" smtClean="0">
                <a:solidFill>
                  <a:srgbClr val="92D050"/>
                </a:solidFill>
                <a:effectLst>
                  <a:outerShdw blurRad="38100" dist="38100" dir="2700000" algn="tl">
                    <a:srgbClr val="000000">
                      <a:alpha val="43137"/>
                    </a:srgbClr>
                  </a:outerShdw>
                </a:effectLst>
                <a:latin typeface="Arial Black" pitchFamily="34" charset="0"/>
              </a:rPr>
              <a:t>	</a:t>
            </a:r>
            <a:r>
              <a:rPr lang="en-US" sz="2400" dirty="0" smtClean="0">
                <a:solidFill>
                  <a:schemeClr val="tx1"/>
                </a:solidFill>
                <a:effectLst>
                  <a:outerShdw blurRad="38100" dist="38100" dir="2700000" algn="tl">
                    <a:srgbClr val="000000">
                      <a:alpha val="43137"/>
                    </a:srgbClr>
                  </a:outerShdw>
                </a:effectLst>
                <a:latin typeface="Arial Black" pitchFamily="34" charset="0"/>
                <a:sym typeface="Symbol"/>
              </a:rPr>
              <a:t> </a:t>
            </a:r>
            <a:r>
              <a:rPr lang="en-US" sz="2400" dirty="0">
                <a:solidFill>
                  <a:schemeClr val="tx1"/>
                </a:solidFill>
                <a:effectLst>
                  <a:outerShdw blurRad="38100" dist="38100" dir="2700000" algn="tl">
                    <a:srgbClr val="000000">
                      <a:alpha val="43137"/>
                    </a:srgbClr>
                  </a:outerShdw>
                </a:effectLst>
                <a:latin typeface="Arial Black" pitchFamily="34" charset="0"/>
                <a:sym typeface="Symbol"/>
              </a:rPr>
              <a:t>C</a:t>
            </a:r>
            <a:r>
              <a:rPr lang="en-US" sz="2400" dirty="0">
                <a:solidFill>
                  <a:schemeClr val="tx1"/>
                </a:solidFill>
                <a:effectLst>
                  <a:outerShdw blurRad="38100" dist="38100" dir="2700000" algn="tl">
                    <a:srgbClr val="000000">
                      <a:alpha val="43137"/>
                    </a:srgbClr>
                  </a:outerShdw>
                </a:effectLst>
                <a:latin typeface="Arial Black" pitchFamily="34" charset="0"/>
              </a:rPr>
              <a:t>all structure and norms </a:t>
            </a:r>
            <a:br>
              <a:rPr lang="en-US" sz="2400" dirty="0">
                <a:solidFill>
                  <a:schemeClr val="tx1"/>
                </a:solidFill>
                <a:effectLst>
                  <a:outerShdw blurRad="38100" dist="38100" dir="2700000" algn="tl">
                    <a:srgbClr val="000000">
                      <a:alpha val="43137"/>
                    </a:srgbClr>
                  </a:outerShdw>
                </a:effectLst>
                <a:latin typeface="Arial Black" pitchFamily="34" charset="0"/>
              </a:rPr>
            </a:br>
            <a:r>
              <a:rPr lang="en-US" sz="2400" dirty="0">
                <a:solidFill>
                  <a:schemeClr val="tx1"/>
                </a:solidFill>
                <a:effectLst>
                  <a:outerShdw blurRad="38100" dist="38100" dir="2700000" algn="tl">
                    <a:srgbClr val="000000">
                      <a:alpha val="43137"/>
                    </a:srgbClr>
                  </a:outerShdw>
                </a:effectLst>
                <a:latin typeface="Arial Black" pitchFamily="34" charset="0"/>
              </a:rPr>
              <a:t>	</a:t>
            </a:r>
            <a:r>
              <a:rPr lang="en-US" sz="2400" dirty="0">
                <a:solidFill>
                  <a:schemeClr val="tx1"/>
                </a:solidFill>
                <a:effectLst>
                  <a:outerShdw blurRad="38100" dist="38100" dir="2700000" algn="tl">
                    <a:srgbClr val="000000">
                      <a:alpha val="43137"/>
                    </a:srgbClr>
                  </a:outerShdw>
                </a:effectLst>
                <a:latin typeface="Arial Black" pitchFamily="34" charset="0"/>
                <a:sym typeface="Symbol"/>
              </a:rPr>
              <a:t>       		</a:t>
            </a:r>
            <a:r>
              <a:rPr lang="en-US" sz="2400" dirty="0" smtClean="0">
                <a:solidFill>
                  <a:schemeClr val="tx1"/>
                </a:solidFill>
                <a:effectLst>
                  <a:outerShdw blurRad="38100" dist="38100" dir="2700000" algn="tl">
                    <a:srgbClr val="000000">
                      <a:alpha val="43137"/>
                    </a:srgbClr>
                  </a:outerShdw>
                </a:effectLst>
                <a:latin typeface="Arial Black" pitchFamily="34" charset="0"/>
                <a:sym typeface="Symbol"/>
              </a:rPr>
              <a:t>	 </a:t>
            </a:r>
            <a:r>
              <a:rPr lang="en-US" sz="2400" dirty="0">
                <a:solidFill>
                  <a:schemeClr val="tx1"/>
                </a:solidFill>
                <a:effectLst>
                  <a:outerShdw blurRad="38100" dist="38100" dir="2700000" algn="tl">
                    <a:srgbClr val="000000">
                      <a:alpha val="43137"/>
                    </a:srgbClr>
                  </a:outerShdw>
                </a:effectLst>
                <a:latin typeface="Arial Black" pitchFamily="34" charset="0"/>
              </a:rPr>
              <a:t>Meeting room functions</a:t>
            </a:r>
            <a:br>
              <a:rPr lang="en-US" sz="2400" dirty="0">
                <a:solidFill>
                  <a:schemeClr val="tx1"/>
                </a:solidFill>
                <a:effectLst>
                  <a:outerShdw blurRad="38100" dist="38100" dir="2700000" algn="tl">
                    <a:srgbClr val="000000">
                      <a:alpha val="43137"/>
                    </a:srgbClr>
                  </a:outerShdw>
                </a:effectLst>
                <a:latin typeface="Arial Black" pitchFamily="34" charset="0"/>
              </a:rPr>
            </a:br>
            <a:r>
              <a:rPr lang="en-US" sz="2400" dirty="0">
                <a:solidFill>
                  <a:schemeClr val="tx1"/>
                </a:solidFill>
                <a:effectLst>
                  <a:outerShdw blurRad="38100" dist="38100" dir="2700000" algn="tl">
                    <a:srgbClr val="000000">
                      <a:alpha val="43137"/>
                    </a:srgbClr>
                  </a:outerShdw>
                </a:effectLst>
                <a:latin typeface="Arial Black" pitchFamily="34" charset="0"/>
              </a:rPr>
              <a:t>	</a:t>
            </a:r>
            <a:r>
              <a:rPr lang="en-US" sz="2400" dirty="0">
                <a:solidFill>
                  <a:schemeClr val="tx1"/>
                </a:solidFill>
                <a:effectLst>
                  <a:outerShdw blurRad="38100" dist="38100" dir="2700000" algn="tl">
                    <a:srgbClr val="000000">
                      <a:alpha val="43137"/>
                    </a:srgbClr>
                  </a:outerShdw>
                </a:effectLst>
                <a:latin typeface="Arial Black" pitchFamily="34" charset="0"/>
                <a:sym typeface="Symbol"/>
              </a:rPr>
              <a:t>      </a:t>
            </a:r>
            <a:r>
              <a:rPr lang="en-US" sz="2800" dirty="0" smtClean="0">
                <a:solidFill>
                  <a:schemeClr val="tx1"/>
                </a:solidFill>
                <a:effectLst>
                  <a:outerShdw blurRad="38100" dist="38100" dir="2700000" algn="tl">
                    <a:srgbClr val="000000">
                      <a:alpha val="43137"/>
                    </a:srgbClr>
                  </a:outerShdw>
                </a:effectLst>
                <a:latin typeface="Arial Black" pitchFamily="34" charset="0"/>
              </a:rPr>
              <a:t>	</a:t>
            </a:r>
            <a:r>
              <a:rPr lang="en-US" sz="2800" dirty="0" smtClean="0">
                <a:solidFill>
                  <a:schemeClr val="tx1"/>
                </a:solidFill>
                <a:effectLst>
                  <a:outerShdw blurRad="38100" dist="38100" dir="2700000" algn="tl">
                    <a:srgbClr val="000000">
                      <a:alpha val="43137"/>
                    </a:srgbClr>
                  </a:outerShdw>
                </a:effectLst>
                <a:latin typeface="Arial Black" pitchFamily="34" charset="0"/>
              </a:rPr>
              <a:t>	</a:t>
            </a:r>
            <a:r>
              <a:rPr lang="en-US" sz="2400" u="sng" dirty="0" smtClean="0">
                <a:solidFill>
                  <a:schemeClr val="bg1">
                    <a:lumMod val="85000"/>
                    <a:lumOff val="15000"/>
                  </a:schemeClr>
                </a:solidFill>
                <a:effectLst>
                  <a:outerShdw blurRad="38100" dist="38100" dir="2700000" algn="tl">
                    <a:srgbClr val="000000">
                      <a:alpha val="43137"/>
                    </a:srgbClr>
                  </a:outerShdw>
                </a:effectLst>
                <a:latin typeface="Arial Black" pitchFamily="34" charset="0"/>
              </a:rPr>
              <a:t>Download </a:t>
            </a:r>
            <a:r>
              <a:rPr lang="en-US" sz="2400" u="sng" dirty="0" smtClean="0">
                <a:solidFill>
                  <a:schemeClr val="bg1">
                    <a:lumMod val="85000"/>
                    <a:lumOff val="15000"/>
                  </a:schemeClr>
                </a:solidFill>
                <a:effectLst>
                  <a:outerShdw blurRad="38100" dist="38100" dir="2700000" algn="tl">
                    <a:srgbClr val="000000">
                      <a:alpha val="43137"/>
                    </a:srgbClr>
                  </a:outerShdw>
                </a:effectLst>
                <a:latin typeface="Arial Black" pitchFamily="34" charset="0"/>
              </a:rPr>
              <a:t>the </a:t>
            </a:r>
            <a:r>
              <a:rPr lang="en-US" sz="2400" u="sng" dirty="0" smtClean="0">
                <a:solidFill>
                  <a:schemeClr val="bg1">
                    <a:lumMod val="85000"/>
                    <a:lumOff val="15000"/>
                  </a:schemeClr>
                </a:solidFill>
                <a:effectLst>
                  <a:outerShdw blurRad="38100" dist="38100" dir="2700000" algn="tl">
                    <a:srgbClr val="000000">
                      <a:alpha val="43137"/>
                    </a:srgbClr>
                  </a:outerShdw>
                </a:effectLst>
                <a:latin typeface="Arial Black" pitchFamily="34" charset="0"/>
              </a:rPr>
              <a:t>PowerPoint Options:</a:t>
            </a:r>
            <a:r>
              <a:rPr lang="en-US" sz="2400" dirty="0" smtClean="0">
                <a:solidFill>
                  <a:schemeClr val="tx1"/>
                </a:solidFill>
                <a:effectLst>
                  <a:outerShdw blurRad="38100" dist="38100" dir="2700000" algn="tl">
                    <a:srgbClr val="000000">
                      <a:alpha val="43137"/>
                    </a:srgbClr>
                  </a:outerShdw>
                </a:effectLst>
                <a:latin typeface="Arial Black" pitchFamily="34" charset="0"/>
              </a:rPr>
              <a:t/>
            </a:r>
            <a:br>
              <a:rPr lang="en-US" sz="2400" dirty="0" smtClean="0">
                <a:solidFill>
                  <a:schemeClr val="tx1"/>
                </a:solidFill>
                <a:effectLst>
                  <a:outerShdw blurRad="38100" dist="38100" dir="2700000" algn="tl">
                    <a:srgbClr val="000000">
                      <a:alpha val="43137"/>
                    </a:srgbClr>
                  </a:outerShdw>
                </a:effectLst>
                <a:latin typeface="Arial Black" pitchFamily="34" charset="0"/>
              </a:rPr>
            </a:br>
            <a:r>
              <a:rPr lang="en-US" sz="24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t>
            </a:r>
            <a:r>
              <a:rPr lang="en-US" sz="2000" i="1" u="sng" dirty="0" smtClean="0">
                <a:solidFill>
                  <a:schemeClr val="tx1"/>
                </a:solidFill>
                <a:effectLst>
                  <a:outerShdw blurRad="38100" dist="38100" dir="2700000" algn="tl">
                    <a:srgbClr val="000000">
                      <a:alpha val="43137"/>
                    </a:srgbClr>
                  </a:outerShdw>
                </a:effectLst>
                <a:latin typeface="Arial Black" pitchFamily="34" charset="0"/>
              </a:rPr>
              <a:t>NEW</a:t>
            </a:r>
            <a:r>
              <a:rPr lang="en-US" sz="2000" dirty="0" smtClean="0">
                <a:solidFill>
                  <a:schemeClr val="tx1"/>
                </a:solidFill>
                <a:effectLst>
                  <a:outerShdw blurRad="38100" dist="38100" dir="2700000" algn="tl">
                    <a:srgbClr val="000000">
                      <a:alpha val="43137"/>
                    </a:srgbClr>
                  </a:outerShdw>
                </a:effectLst>
                <a:latin typeface="Arial Black" pitchFamily="34" charset="0"/>
              </a:rPr>
              <a:t>  </a:t>
            </a:r>
            <a:r>
              <a:rPr lang="en-US" sz="20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PDA </a:t>
            </a:r>
            <a:r>
              <a:rPr lang="en-US" sz="2000" dirty="0" smtClean="0">
                <a:solidFill>
                  <a:schemeClr val="tx1"/>
                </a:solidFill>
                <a:effectLst>
                  <a:outerShdw blurRad="38100" dist="38100" dir="2700000" algn="tl">
                    <a:srgbClr val="000000">
                      <a:alpha val="43137"/>
                    </a:srgbClr>
                  </a:outerShdw>
                </a:effectLst>
                <a:latin typeface="Arial Black" pitchFamily="34" charset="0"/>
              </a:rPr>
              <a:t>LOCATION</a:t>
            </a:r>
            <a:r>
              <a:rPr lang="en-US" sz="2000" dirty="0" smtClean="0">
                <a:solidFill>
                  <a:schemeClr val="tx1"/>
                </a:solidFill>
                <a:effectLst>
                  <a:outerShdw blurRad="38100" dist="38100" dir="2700000" algn="tl">
                    <a:srgbClr val="000000">
                      <a:alpha val="43137"/>
                    </a:srgbClr>
                  </a:outerShdw>
                </a:effectLst>
                <a:latin typeface="Arial Black" pitchFamily="34" charset="0"/>
              </a:rPr>
              <a:t>:  </a:t>
            </a:r>
            <a:r>
              <a:rPr lang="en-US" sz="2000" dirty="0" smtClean="0">
                <a:solidFill>
                  <a:srgbClr val="FFFF00"/>
                </a:solidFill>
                <a:effectLst>
                  <a:outerShdw blurRad="38100" dist="38100" dir="2700000" algn="tl">
                    <a:srgbClr val="000000">
                      <a:alpha val="43137"/>
                    </a:srgbClr>
                  </a:outerShdw>
                </a:effectLst>
                <a:latin typeface="Arial Black" pitchFamily="34" charset="0"/>
              </a:rPr>
              <a:t>http://http://www.pdacommunity.org</a:t>
            </a:r>
            <a:r>
              <a:rPr lang="en-US" sz="2000" dirty="0" smtClean="0">
                <a:solidFill>
                  <a:schemeClr val="tx1"/>
                </a:solidFill>
                <a:effectLst>
                  <a:outerShdw blurRad="38100" dist="38100" dir="2700000" algn="tl">
                    <a:srgbClr val="000000">
                      <a:alpha val="43137"/>
                    </a:srgbClr>
                  </a:outerShdw>
                </a:effectLst>
                <a:latin typeface="Arial Black" pitchFamily="34" charset="0"/>
              </a:rPr>
              <a:t/>
            </a:r>
            <a:br>
              <a:rPr lang="en-US" sz="2000" dirty="0" smtClean="0">
                <a:solidFill>
                  <a:schemeClr val="tx1"/>
                </a:solidFill>
                <a:effectLst>
                  <a:outerShdw blurRad="38100" dist="38100" dir="2700000" algn="tl">
                    <a:srgbClr val="000000">
                      <a:alpha val="43137"/>
                    </a:srgbClr>
                  </a:outerShdw>
                </a:effectLst>
                <a:latin typeface="Arial Black" pitchFamily="34" charset="0"/>
              </a:rPr>
            </a:br>
            <a:r>
              <a:rPr lang="en-US" sz="2000" dirty="0" smtClean="0">
                <a:solidFill>
                  <a:schemeClr val="tx1"/>
                </a:solidFill>
                <a:effectLst>
                  <a:outerShdw blurRad="38100" dist="38100" dir="2700000" algn="tl">
                    <a:srgbClr val="000000">
                      <a:alpha val="43137"/>
                    </a:srgbClr>
                  </a:outerShdw>
                </a:effectLst>
                <a:latin typeface="Arial Black" pitchFamily="34" charset="0"/>
              </a:rPr>
              <a:t>	</a:t>
            </a:r>
            <a:r>
              <a:rPr lang="en-US" sz="2000" i="1" dirty="0" smtClean="0">
                <a:solidFill>
                  <a:schemeClr val="tx1"/>
                </a:solidFill>
                <a:effectLst>
                  <a:outerShdw blurRad="38100" dist="38100" dir="2700000" algn="tl">
                    <a:srgbClr val="000000">
                      <a:alpha val="43137"/>
                    </a:srgbClr>
                  </a:outerShdw>
                </a:effectLst>
                <a:latin typeface="Arial Black" pitchFamily="34" charset="0"/>
              </a:rPr>
              <a:t>Global </a:t>
            </a:r>
            <a:r>
              <a:rPr lang="en-US" sz="2000" i="1" dirty="0" smtClean="0">
                <a:solidFill>
                  <a:schemeClr val="tx1"/>
                </a:solidFill>
                <a:effectLst>
                  <a:outerShdw blurRad="38100" dist="38100" dir="2700000" algn="tl">
                    <a:srgbClr val="000000">
                      <a:alpha val="43137"/>
                    </a:srgbClr>
                  </a:outerShdw>
                </a:effectLst>
                <a:latin typeface="Arial Black" pitchFamily="34" charset="0"/>
              </a:rPr>
              <a:t>TPP Team </a:t>
            </a:r>
            <a:r>
              <a:rPr lang="en-US" sz="2000" i="1"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Facebook Page: </a:t>
            </a:r>
            <a:r>
              <a:rPr lang="en-US" sz="2000" dirty="0" smtClean="0">
                <a:solidFill>
                  <a:prstClr val="white"/>
                </a:solidFill>
                <a:effectLst>
                  <a:outerShdw blurRad="38100" dist="38100" dir="2700000" algn="tl">
                    <a:srgbClr val="000000">
                      <a:alpha val="43137"/>
                    </a:srgbClr>
                  </a:outerShdw>
                </a:effectLst>
                <a:latin typeface="Arial Black" pitchFamily="34" charset="0"/>
              </a:rPr>
              <a:t>http://on.fb.me/O76Pxm </a:t>
            </a:r>
            <a:r>
              <a:rPr lang="en-US" sz="2000" dirty="0" smtClean="0">
                <a:effectLst>
                  <a:outerShdw blurRad="38100" dist="38100" dir="2700000" algn="tl">
                    <a:srgbClr val="000000">
                      <a:alpha val="43137"/>
                    </a:srgbClr>
                  </a:outerShdw>
                </a:effectLst>
                <a:latin typeface="Arial Black" pitchFamily="34" charset="0"/>
              </a:rPr>
              <a:t/>
            </a:r>
            <a:br>
              <a:rPr lang="en-US" sz="2000" dirty="0" smtClean="0">
                <a:effectLst>
                  <a:outerShdw blurRad="38100" dist="38100" dir="2700000" algn="tl">
                    <a:srgbClr val="000000">
                      <a:alpha val="43137"/>
                    </a:srgbClr>
                  </a:outerShdw>
                </a:effectLst>
                <a:latin typeface="Arial Black" pitchFamily="34" charset="0"/>
              </a:rPr>
            </a:br>
            <a:r>
              <a:rPr lang="en-US" sz="2400" dirty="0">
                <a:solidFill>
                  <a:srgbClr val="00EE6C"/>
                </a:solidFill>
                <a:effectLst>
                  <a:outerShdw blurRad="38100" dist="38100" dir="2700000" algn="tl">
                    <a:srgbClr val="000000">
                      <a:alpha val="43137"/>
                    </a:srgbClr>
                  </a:outerShdw>
                </a:effectLst>
                <a:latin typeface="Arial Black" pitchFamily="34" charset="0"/>
              </a:rPr>
              <a:t/>
            </a:r>
            <a:br>
              <a:rPr lang="en-US" sz="2400" dirty="0">
                <a:solidFill>
                  <a:srgbClr val="00EE6C"/>
                </a:solidFill>
                <a:effectLst>
                  <a:outerShdw blurRad="38100" dist="38100" dir="2700000" algn="tl">
                    <a:srgbClr val="000000">
                      <a:alpha val="43137"/>
                    </a:srgbClr>
                  </a:outerShdw>
                </a:effectLst>
                <a:latin typeface="Arial Black" pitchFamily="34" charset="0"/>
              </a:rPr>
            </a:br>
            <a:r>
              <a:rPr lang="en-US" sz="2400" dirty="0">
                <a:solidFill>
                  <a:srgbClr val="00EE6C"/>
                </a:solidFill>
                <a:effectLst>
                  <a:outerShdw blurRad="38100" dist="38100" dir="2700000" algn="tl">
                    <a:srgbClr val="000000">
                      <a:alpha val="43137"/>
                    </a:srgbClr>
                  </a:outerShdw>
                </a:effectLst>
                <a:latin typeface="Arial Black" pitchFamily="34" charset="0"/>
              </a:rPr>
              <a:t>			</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66" y="0"/>
            <a:ext cx="8869633" cy="6857999"/>
          </a:xfrm>
        </p:spPr>
        <p:txBody>
          <a:bodyPr>
            <a:normAutofit/>
          </a:bodyPr>
          <a:lstStyle/>
          <a:p>
            <a:r>
              <a:rPr lang="en-US" sz="80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TRADE</a:t>
            </a:r>
            <a:r>
              <a:rPr lang="en-US" sz="8000" dirty="0" smtClean="0">
                <a:solidFill>
                  <a:srgbClr val="00B050"/>
                </a:solidFill>
                <a:latin typeface="Arial Black" pitchFamily="34" charset="0"/>
              </a:rPr>
              <a:t/>
            </a:r>
            <a:br>
              <a:rPr lang="en-US" sz="8000" dirty="0" smtClean="0">
                <a:solidFill>
                  <a:srgbClr val="00B050"/>
                </a:solidFill>
                <a:latin typeface="Arial Black" pitchFamily="34" charset="0"/>
              </a:rPr>
            </a:br>
            <a:r>
              <a:rPr lang="en-US" sz="8000" dirty="0" smtClean="0">
                <a:solidFill>
                  <a:srgbClr val="00B050"/>
                </a:solidFill>
                <a:latin typeface="Arial Black" pitchFamily="34" charset="0"/>
              </a:rPr>
              <a:t>  </a:t>
            </a:r>
            <a:r>
              <a:rPr lang="en-US" sz="8000" dirty="0" smtClean="0">
                <a:solidFill>
                  <a:srgbClr val="00B050"/>
                </a:solidFill>
                <a:latin typeface="Arial Black" pitchFamily="34" charset="0"/>
              </a:rPr>
              <a:t>	 </a:t>
            </a:r>
            <a:r>
              <a:rPr lang="en-US" sz="80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Q&amp;A </a:t>
            </a:r>
            <a:r>
              <a:rPr lang="en-US" sz="80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44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44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4400" dirty="0">
                <a:effectLst>
                  <a:outerShdw blurRad="38100" dist="38100" dir="2700000" algn="tl">
                    <a:srgbClr val="000000">
                      <a:alpha val="43137"/>
                    </a:srgbClr>
                  </a:outerShdw>
                </a:effectLst>
                <a:latin typeface="Arial Black" pitchFamily="34" charset="0"/>
              </a:rPr>
              <a:t> </a:t>
            </a:r>
            <a:r>
              <a:rPr lang="en-US" sz="4400" dirty="0" smtClean="0">
                <a:effectLst>
                  <a:outerShdw blurRad="38100" dist="38100" dir="2700000" algn="tl">
                    <a:srgbClr val="000000">
                      <a:alpha val="43137"/>
                    </a:srgbClr>
                  </a:outerShdw>
                </a:effectLst>
                <a:latin typeface="Arial Black" pitchFamily="34" charset="0"/>
              </a:rPr>
              <a:t>	 With </a:t>
            </a:r>
            <a:r>
              <a:rPr lang="en-US" sz="4400" dirty="0" smtClean="0">
                <a:effectLst>
                  <a:outerShdw blurRad="38100" dist="38100" dir="2700000" algn="tl">
                    <a:srgbClr val="000000">
                      <a:alpha val="43137"/>
                    </a:srgbClr>
                  </a:outerShdw>
                </a:effectLst>
                <a:latin typeface="Arial Black" pitchFamily="34" charset="0"/>
              </a:rPr>
              <a:t>Congressman </a:t>
            </a:r>
            <a:r>
              <a:rPr lang="en-US" sz="4400" dirty="0" smtClean="0">
                <a:effectLst>
                  <a:outerShdw blurRad="38100" dist="38100" dir="2700000" algn="tl">
                    <a:srgbClr val="000000">
                      <a:alpha val="43137"/>
                    </a:srgbClr>
                  </a:outerShdw>
                </a:effectLst>
                <a:latin typeface="Arial Black" pitchFamily="34" charset="0"/>
              </a:rPr>
              <a:t/>
            </a:r>
            <a:br>
              <a:rPr lang="en-US" sz="4400" dirty="0" smtClean="0">
                <a:effectLst>
                  <a:outerShdw blurRad="38100" dist="38100" dir="2700000" algn="tl">
                    <a:srgbClr val="000000">
                      <a:alpha val="43137"/>
                    </a:srgbClr>
                  </a:outerShdw>
                </a:effectLst>
                <a:latin typeface="Arial Black" pitchFamily="34" charset="0"/>
              </a:rPr>
            </a:br>
            <a:r>
              <a:rPr lang="en-US" sz="4400" dirty="0" smtClean="0">
                <a:effectLst>
                  <a:outerShdw blurRad="38100" dist="38100" dir="2700000" algn="tl">
                    <a:srgbClr val="000000">
                      <a:alpha val="43137"/>
                    </a:srgbClr>
                  </a:outerShdw>
                </a:effectLst>
                <a:latin typeface="Arial Black" pitchFamily="34" charset="0"/>
              </a:rPr>
              <a:t>	    Jim McGovern</a:t>
            </a:r>
            <a:endParaRPr lang="en-US" sz="4400" dirty="0">
              <a:effectLst>
                <a:outerShdw blurRad="38100" dist="38100" dir="2700000" algn="tl">
                  <a:srgbClr val="000000">
                    <a:alpha val="43137"/>
                  </a:srgbClr>
                </a:outerShdw>
              </a:effectLst>
              <a:latin typeface="Arial Black" pitchFamily="34" charset="0"/>
            </a:endParaRPr>
          </a:p>
        </p:txBody>
      </p:sp>
      <p:pic>
        <p:nvPicPr>
          <p:cNvPr id="5" name="Picture 4" descr="fullsize_0.tmp"/>
          <p:cNvPicPr>
            <a:picLocks noChangeAspect="1"/>
          </p:cNvPicPr>
          <p:nvPr/>
        </p:nvPicPr>
        <p:blipFill>
          <a:blip r:embed="rId3" cstate="print"/>
          <a:srcRect l="51250" t="3704" r="23750" b="65046"/>
          <a:stretch>
            <a:fillRect/>
          </a:stretch>
        </p:blipFill>
        <p:spPr>
          <a:xfrm>
            <a:off x="5029200" y="685800"/>
            <a:ext cx="3204571" cy="3200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72200"/>
          </a:xfrm>
        </p:spPr>
        <p:txBody>
          <a:bodyPr>
            <a:normAutofit fontScale="90000"/>
          </a:bodyPr>
          <a:lstStyle/>
          <a:p>
            <a:pPr algn="ctr">
              <a:lnSpc>
                <a:spcPts val="4000"/>
              </a:lnSpc>
            </a:pPr>
            <a:r>
              <a:rPr lang="en-US" dirty="0" smtClean="0">
                <a:latin typeface="Arial Black" pitchFamily="34" charset="0"/>
              </a:rPr>
              <a:t/>
            </a:r>
            <a:br>
              <a:rPr lang="en-US" dirty="0" smtClean="0">
                <a:latin typeface="Arial Black" pitchFamily="34" charset="0"/>
              </a:rPr>
            </a:br>
            <a:r>
              <a:rPr lang="en-US" sz="4900" dirty="0" smtClean="0">
                <a:solidFill>
                  <a:schemeClr val="tx1"/>
                </a:solidFill>
                <a:latin typeface="Arial Black" pitchFamily="34" charset="0"/>
              </a:rPr>
              <a:t/>
            </a:r>
            <a:br>
              <a:rPr lang="en-US" sz="4900" dirty="0" smtClean="0">
                <a:solidFill>
                  <a:schemeClr val="tx1"/>
                </a:solidFill>
                <a:latin typeface="Arial Black" pitchFamily="34" charset="0"/>
              </a:rPr>
            </a:br>
            <a:r>
              <a:rPr lang="en-US" sz="53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Thanks to our Speakers</a:t>
            </a:r>
            <a:r>
              <a:rPr lang="en-US" sz="53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a:t>
            </a:r>
            <a:br>
              <a:rPr lang="en-US" sz="53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53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53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53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Upcoming </a:t>
            </a:r>
            <a:r>
              <a:rPr lang="en-US" sz="6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Calls:</a:t>
            </a:r>
            <a:br>
              <a:rPr lang="en-US" sz="6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4400" dirty="0" smtClean="0">
                <a:effectLst>
                  <a:outerShdw blurRad="38100" dist="38100" dir="2700000" algn="tl">
                    <a:srgbClr val="000000">
                      <a:alpha val="43137"/>
                    </a:srgbClr>
                  </a:outerShdw>
                </a:effectLst>
                <a:latin typeface="Arial Black" pitchFamily="34" charset="0"/>
              </a:rPr>
              <a:t/>
            </a:r>
            <a:br>
              <a:rPr lang="en-US" sz="4400" dirty="0" smtClean="0">
                <a:effectLst>
                  <a:outerShdw blurRad="38100" dist="38100" dir="2700000" algn="tl">
                    <a:srgbClr val="000000">
                      <a:alpha val="43137"/>
                    </a:srgbClr>
                  </a:outerShdw>
                </a:effectLst>
                <a:latin typeface="Arial Black" pitchFamily="34" charset="0"/>
              </a:rPr>
            </a:br>
            <a:r>
              <a:rPr lang="en-US" sz="4000" dirty="0" smtClean="0">
                <a:solidFill>
                  <a:schemeClr val="tx1"/>
                </a:solidFill>
                <a:effectLst>
                  <a:outerShdw blurRad="38100" dist="38100" dir="2700000" algn="tl">
                    <a:srgbClr val="000000">
                      <a:alpha val="43137"/>
                    </a:srgbClr>
                  </a:outerShdw>
                </a:effectLst>
                <a:latin typeface="Arial Black" pitchFamily="34" charset="0"/>
              </a:rPr>
              <a:t>Rep</a:t>
            </a:r>
            <a:r>
              <a:rPr lang="en-US" sz="4000" dirty="0" smtClean="0">
                <a:solidFill>
                  <a:schemeClr val="tx1"/>
                </a:solidFill>
                <a:effectLst>
                  <a:outerShdw blurRad="38100" dist="38100" dir="2700000" algn="tl">
                    <a:srgbClr val="000000">
                      <a:alpha val="43137"/>
                    </a:srgbClr>
                  </a:outerShdw>
                </a:effectLst>
                <a:latin typeface="Arial Black" pitchFamily="34" charset="0"/>
              </a:rPr>
              <a:t>. Keith Ellison, D-MN – 7/06</a:t>
            </a:r>
            <a:br>
              <a:rPr lang="en-US" sz="4000" dirty="0" smtClean="0">
                <a:solidFill>
                  <a:schemeClr val="tx1"/>
                </a:solidFill>
                <a:effectLst>
                  <a:outerShdw blurRad="38100" dist="38100" dir="2700000" algn="tl">
                    <a:srgbClr val="000000">
                      <a:alpha val="43137"/>
                    </a:srgbClr>
                  </a:outerShdw>
                </a:effectLst>
                <a:latin typeface="Arial Black" pitchFamily="34" charset="0"/>
              </a:rPr>
            </a:br>
            <a:r>
              <a:rPr lang="en-US" sz="4000" dirty="0" smtClean="0">
                <a:solidFill>
                  <a:schemeClr val="tx1"/>
                </a:solidFill>
                <a:effectLst>
                  <a:outerShdw blurRad="38100" dist="38100" dir="2700000" algn="tl">
                    <a:srgbClr val="000000">
                      <a:alpha val="43137"/>
                    </a:srgbClr>
                  </a:outerShdw>
                </a:effectLst>
                <a:latin typeface="Arial Black" pitchFamily="34" charset="0"/>
              </a:rPr>
              <a:t/>
            </a:r>
            <a:br>
              <a:rPr lang="en-US" sz="4000" dirty="0" smtClean="0">
                <a:solidFill>
                  <a:schemeClr val="tx1"/>
                </a:solidFill>
                <a:effectLst>
                  <a:outerShdw blurRad="38100" dist="38100" dir="2700000" algn="tl">
                    <a:srgbClr val="000000">
                      <a:alpha val="43137"/>
                    </a:srgbClr>
                  </a:outerShdw>
                </a:effectLst>
                <a:latin typeface="Arial Black" pitchFamily="34" charset="0"/>
              </a:rPr>
            </a:br>
            <a:r>
              <a:rPr lang="en-US" sz="40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Public </a:t>
            </a:r>
            <a:r>
              <a:rPr lang="en-US" sz="40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Citizen: </a:t>
            </a:r>
            <a:r>
              <a:rPr lang="en-US" sz="4000" u="sng" dirty="0" smtClean="0">
                <a:solidFill>
                  <a:schemeClr val="tx1"/>
                </a:solidFill>
                <a:effectLst>
                  <a:outerShdw blurRad="38100" dist="38100" dir="2700000" algn="tl">
                    <a:srgbClr val="000000">
                      <a:alpha val="43137"/>
                    </a:srgbClr>
                  </a:outerShdw>
                </a:effectLst>
                <a:latin typeface="Arial Black" pitchFamily="34" charset="0"/>
              </a:rPr>
              <a:t>Teaching TPP </a:t>
            </a:r>
            <a:r>
              <a:rPr lang="en-US" sz="4000" u="sng" dirty="0" smtClean="0">
                <a:solidFill>
                  <a:schemeClr val="tx1"/>
                </a:solidFill>
                <a:effectLst>
                  <a:outerShdw blurRad="38100" dist="38100" dir="2700000" algn="tl">
                    <a:srgbClr val="000000">
                      <a:alpha val="43137"/>
                    </a:srgbClr>
                  </a:outerShdw>
                </a:effectLst>
                <a:latin typeface="Arial Black" pitchFamily="34" charset="0"/>
              </a:rPr>
              <a:t>2.0</a:t>
            </a:r>
            <a:r>
              <a:rPr lang="en-US" sz="4000" u="sng" dirty="0" smtClean="0">
                <a:solidFill>
                  <a:schemeClr val="tx1"/>
                </a:solidFill>
                <a:effectLst>
                  <a:outerShdw blurRad="38100" dist="38100" dir="2700000" algn="tl">
                    <a:srgbClr val="000000">
                      <a:alpha val="43137"/>
                    </a:srgbClr>
                  </a:outerShdw>
                </a:effectLst>
                <a:latin typeface="Arial Black" pitchFamily="34" charset="0"/>
              </a:rPr>
              <a:t/>
            </a:r>
            <a:br>
              <a:rPr lang="en-US" sz="4000" u="sng" dirty="0" smtClean="0">
                <a:solidFill>
                  <a:schemeClr val="tx1"/>
                </a:solidFill>
                <a:effectLst>
                  <a:outerShdw blurRad="38100" dist="38100" dir="2700000" algn="tl">
                    <a:srgbClr val="000000">
                      <a:alpha val="43137"/>
                    </a:srgbClr>
                  </a:outerShdw>
                </a:effectLst>
                <a:latin typeface="Arial Black" pitchFamily="34" charset="0"/>
              </a:rPr>
            </a:br>
            <a:r>
              <a:rPr lang="en-US" sz="4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“Train the Trainer” </a:t>
            </a:r>
            <a:r>
              <a:rPr lang="en-US" sz="3600" i="1" u="sng" dirty="0" smtClean="0">
                <a:solidFill>
                  <a:schemeClr val="tx1"/>
                </a:solidFill>
                <a:effectLst>
                  <a:outerShdw blurRad="38100" dist="38100" dir="2700000" algn="tl">
                    <a:srgbClr val="000000">
                      <a:alpha val="43137"/>
                    </a:srgbClr>
                  </a:outerShdw>
                </a:effectLst>
                <a:latin typeface="Arial Black" pitchFamily="34" charset="0"/>
              </a:rPr>
              <a:t>w/Script!</a:t>
            </a:r>
            <a:r>
              <a:rPr lang="en-US" sz="4000" dirty="0" smtClean="0">
                <a:solidFill>
                  <a:schemeClr val="tx1"/>
                </a:solidFill>
                <a:effectLst>
                  <a:outerShdw blurRad="38100" dist="38100" dir="2700000" algn="tl">
                    <a:srgbClr val="000000">
                      <a:alpha val="43137"/>
                    </a:srgbClr>
                  </a:outerShdw>
                </a:effectLst>
                <a:latin typeface="Arial Black" pitchFamily="34" charset="0"/>
              </a:rPr>
              <a:t> </a:t>
            </a:r>
            <a:r>
              <a:rPr lang="en-US" sz="4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(TBA)</a:t>
            </a:r>
            <a:br>
              <a:rPr lang="en-US" sz="4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4400" dirty="0" smtClean="0">
                <a:solidFill>
                  <a:schemeClr val="tx1"/>
                </a:solidFill>
                <a:effectLst>
                  <a:outerShdw blurRad="38100" dist="38100" dir="2700000" algn="tl">
                    <a:srgbClr val="000000">
                      <a:alpha val="43137"/>
                    </a:srgbClr>
                  </a:outerShdw>
                </a:effectLst>
                <a:latin typeface="Arial Black" pitchFamily="34" charset="0"/>
              </a:rPr>
              <a:t/>
            </a:r>
            <a:br>
              <a:rPr lang="en-US" sz="4400" dirty="0" smtClean="0">
                <a:solidFill>
                  <a:schemeClr val="tx1"/>
                </a:solidFill>
                <a:effectLst>
                  <a:outerShdw blurRad="38100" dist="38100" dir="2700000" algn="tl">
                    <a:srgbClr val="000000">
                      <a:alpha val="43137"/>
                    </a:srgbClr>
                  </a:outerShdw>
                </a:effectLst>
                <a:latin typeface="Arial Black" pitchFamily="34" charset="0"/>
              </a:rPr>
            </a:br>
            <a:endParaRPr lang="en-US" sz="4400"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wrap="square" lIns="91440" tIns="182880" bIns="182880" anchor="t" anchorCtr="0">
            <a:normAutofit fontScale="90000"/>
          </a:bodyPr>
          <a:lstStyle/>
          <a:p>
            <a:r>
              <a:rPr lang="en-US" sz="6000" b="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6000" b="0" dirty="0">
                <a:solidFill>
                  <a:schemeClr val="tx1"/>
                </a:solidFill>
                <a:effectLst>
                  <a:outerShdw blurRad="38100" dist="38100" dir="2700000" algn="tl">
                    <a:srgbClr val="000000">
                      <a:alpha val="43137"/>
                    </a:srgbClr>
                  </a:outerShdw>
                </a:effectLst>
                <a:latin typeface="Arial Black" pitchFamily="34" charset="0"/>
              </a:rPr>
              <a:t>Post-meeting report+ </a:t>
            </a:r>
            <a:r>
              <a:rPr lang="en-US" sz="3600" b="0" dirty="0">
                <a:solidFill>
                  <a:schemeClr val="tx1"/>
                </a:solidFill>
                <a:effectLst>
                  <a:outerShdw blurRad="38100" dist="38100" dir="2700000" algn="tl">
                    <a:srgbClr val="000000">
                      <a:alpha val="43137"/>
                    </a:srgbClr>
                  </a:outerShdw>
                </a:effectLst>
                <a:latin typeface="Arial Black" pitchFamily="34" charset="0"/>
              </a:rPr>
              <a:t/>
            </a:r>
            <a:br>
              <a:rPr lang="en-US" sz="3600" b="0" dirty="0">
                <a:solidFill>
                  <a:schemeClr val="tx1"/>
                </a:solidFill>
                <a:effectLst>
                  <a:outerShdw blurRad="38100" dist="38100" dir="2700000" algn="tl">
                    <a:srgbClr val="000000">
                      <a:alpha val="43137"/>
                    </a:srgbClr>
                  </a:outerShdw>
                </a:effectLst>
                <a:latin typeface="Arial Black" pitchFamily="34" charset="0"/>
              </a:rPr>
            </a:br>
            <a:r>
              <a:rPr lang="en-US" sz="3600" b="0" dirty="0">
                <a:solidFill>
                  <a:schemeClr val="tx1"/>
                </a:solidFill>
                <a:effectLst>
                  <a:outerShdw blurRad="38100" dist="38100" dir="2700000" algn="tl">
                    <a:srgbClr val="000000">
                      <a:alpha val="43137"/>
                    </a:srgbClr>
                  </a:outerShdw>
                </a:effectLst>
                <a:latin typeface="Arial Black" pitchFamily="34" charset="0"/>
              </a:rPr>
              <a:t/>
            </a:r>
            <a:br>
              <a:rPr lang="en-US" sz="3600" b="0" dirty="0">
                <a:solidFill>
                  <a:schemeClr val="tx1"/>
                </a:solidFill>
                <a:effectLst>
                  <a:outerShdw blurRad="38100" dist="38100" dir="2700000" algn="tl">
                    <a:srgbClr val="000000">
                      <a:alpha val="43137"/>
                    </a:srgbClr>
                  </a:outerShdw>
                </a:effectLst>
                <a:latin typeface="Arial Black" pitchFamily="34" charset="0"/>
              </a:rPr>
            </a:br>
            <a:r>
              <a:rPr lang="en-US" sz="3600" b="0" dirty="0">
                <a:solidFill>
                  <a:schemeClr val="tx1"/>
                </a:solidFill>
                <a:effectLst>
                  <a:outerShdw blurRad="38100" dist="38100" dir="2700000" algn="tl">
                    <a:srgbClr val="000000">
                      <a:alpha val="43137"/>
                    </a:srgbClr>
                  </a:outerShdw>
                </a:effectLst>
                <a:latin typeface="Arial Black" pitchFamily="34" charset="0"/>
              </a:rPr>
              <a:t>		   		</a:t>
            </a:r>
            <a:r>
              <a:rPr lang="en-US" sz="3600" u="sng" dirty="0">
                <a:solidFill>
                  <a:schemeClr val="tx1"/>
                </a:solidFill>
                <a:effectLst/>
                <a:latin typeface="Arial Black" pitchFamily="34" charset="0"/>
              </a:rPr>
              <a:t>Jan Swartzendruber</a:t>
            </a:r>
            <a:r>
              <a:rPr lang="en-US" sz="3600" b="0" dirty="0">
                <a:solidFill>
                  <a:schemeClr val="tx1"/>
                </a:solidFill>
                <a:effectLst/>
                <a:latin typeface="Arial Black" pitchFamily="34" charset="0"/>
              </a:rPr>
              <a:t> </a:t>
            </a:r>
            <a:br>
              <a:rPr lang="en-US" sz="3600" b="0" dirty="0">
                <a:solidFill>
                  <a:schemeClr val="tx1"/>
                </a:solidFill>
                <a:effectLst/>
                <a:latin typeface="Arial Black" pitchFamily="34" charset="0"/>
              </a:rPr>
            </a:br>
            <a:r>
              <a:rPr lang="en-US" sz="3600" b="0" dirty="0">
                <a:solidFill>
                  <a:schemeClr val="tx1"/>
                </a:solidFill>
                <a:effectLst/>
                <a:latin typeface="Arial Black" pitchFamily="34" charset="0"/>
              </a:rPr>
              <a:t>			</a:t>
            </a:r>
            <a:r>
              <a:rPr lang="en-US" sz="2800" b="0" dirty="0" smtClean="0">
                <a:solidFill>
                  <a:schemeClr val="accent2">
                    <a:lumMod val="60000"/>
                    <a:lumOff val="40000"/>
                  </a:schemeClr>
                </a:solidFill>
                <a:effectLst/>
                <a:latin typeface="Arial Black" pitchFamily="34" charset="0"/>
              </a:rPr>
              <a:t>Post-Call Report (off this week)</a:t>
            </a:r>
            <a:r>
              <a:rPr lang="en-US" sz="3600" b="0" dirty="0">
                <a:solidFill>
                  <a:schemeClr val="bg2">
                    <a:lumMod val="40000"/>
                    <a:lumOff val="60000"/>
                  </a:schemeClr>
                </a:solidFill>
                <a:effectLst/>
                <a:latin typeface="Arial Black" pitchFamily="34" charset="0"/>
              </a:rPr>
              <a:t/>
            </a:r>
            <a:br>
              <a:rPr lang="en-US" sz="3600" b="0" dirty="0">
                <a:solidFill>
                  <a:schemeClr val="bg2">
                    <a:lumMod val="40000"/>
                    <a:lumOff val="60000"/>
                  </a:schemeClr>
                </a:solidFill>
                <a:effectLst/>
                <a:latin typeface="Arial Black" pitchFamily="34" charset="0"/>
              </a:rPr>
            </a:br>
            <a:r>
              <a:rPr lang="en-US" sz="3600" b="0" dirty="0">
                <a:solidFill>
                  <a:schemeClr val="bg2">
                    <a:lumMod val="40000"/>
                    <a:lumOff val="60000"/>
                  </a:schemeClr>
                </a:solidFill>
                <a:effectLst/>
                <a:latin typeface="Arial Black" pitchFamily="34" charset="0"/>
              </a:rPr>
              <a:t>		</a:t>
            </a:r>
            <a:r>
              <a:rPr lang="en-US" sz="3600" b="0" dirty="0">
                <a:solidFill>
                  <a:srgbClr val="FFC000"/>
                </a:solidFill>
                <a:effectLst/>
                <a:latin typeface="Arial Black" pitchFamily="34" charset="0"/>
              </a:rPr>
              <a:t>	</a:t>
            </a:r>
            <a:r>
              <a:rPr lang="en-US" sz="3000" b="0" dirty="0">
                <a:solidFill>
                  <a:schemeClr val="tx1"/>
                </a:solidFill>
                <a:effectLst/>
                <a:latin typeface="Arial Black" pitchFamily="34" charset="0"/>
              </a:rPr>
              <a:t> </a:t>
            </a:r>
            <a:r>
              <a:rPr lang="en-US" sz="3100" b="0" dirty="0">
                <a:solidFill>
                  <a:schemeClr val="bg2">
                    <a:lumMod val="40000"/>
                    <a:lumOff val="60000"/>
                  </a:schemeClr>
                </a:solidFill>
                <a:effectLst/>
                <a:latin typeface="Arial Black" pitchFamily="34" charset="0"/>
              </a:rPr>
              <a:t>MoveOn Regional Organizer KS                           </a:t>
            </a:r>
            <a:r>
              <a:rPr lang="en-US" sz="3000" b="0" dirty="0">
                <a:solidFill>
                  <a:schemeClr val="tx1"/>
                </a:solidFill>
                <a:effectLst/>
                <a:latin typeface="Arial Black" pitchFamily="34" charset="0"/>
              </a:rPr>
              <a:t/>
            </a:r>
            <a:br>
              <a:rPr lang="en-US" sz="3000" b="0" dirty="0">
                <a:solidFill>
                  <a:schemeClr val="tx1"/>
                </a:solidFill>
                <a:effectLst/>
                <a:latin typeface="Arial Black" pitchFamily="34" charset="0"/>
              </a:rPr>
            </a:br>
            <a:r>
              <a:rPr lang="en-US" sz="3000" b="0" dirty="0">
                <a:solidFill>
                  <a:schemeClr val="tx1"/>
                </a:solidFill>
                <a:effectLst/>
                <a:latin typeface="Arial Black" pitchFamily="34" charset="0"/>
              </a:rPr>
              <a:t>	     		</a:t>
            </a:r>
            <a:r>
              <a:rPr lang="en-US" sz="2700" b="0" dirty="0">
                <a:solidFill>
                  <a:schemeClr val="tx1"/>
                </a:solidFill>
                <a:effectLst/>
                <a:latin typeface="Arial Black" pitchFamily="34" charset="0"/>
              </a:rPr>
              <a:t>JanInKansas2@gmail.com</a:t>
            </a:r>
            <a:r>
              <a:rPr lang="en-US" sz="2400" b="0" dirty="0">
                <a:solidFill>
                  <a:schemeClr val="tx1"/>
                </a:solidFill>
                <a:effectLst/>
                <a:latin typeface="Arial Black" pitchFamily="34" charset="0"/>
              </a:rPr>
              <a:t/>
            </a:r>
            <a:br>
              <a:rPr lang="en-US" sz="2400" b="0" dirty="0">
                <a:solidFill>
                  <a:schemeClr val="tx1"/>
                </a:solidFill>
                <a:effectLst/>
                <a:latin typeface="Arial Black" pitchFamily="34" charset="0"/>
              </a:rPr>
            </a:br>
            <a:r>
              <a:rPr lang="en-US" sz="2400" b="0" dirty="0">
                <a:solidFill>
                  <a:schemeClr val="tx1"/>
                </a:solidFill>
                <a:effectLst/>
                <a:latin typeface="Arial Black" pitchFamily="34" charset="0"/>
              </a:rPr>
              <a:t>	</a:t>
            </a:r>
            <a:br>
              <a:rPr lang="en-US" sz="2400" b="0" dirty="0">
                <a:solidFill>
                  <a:schemeClr val="tx1"/>
                </a:solidFill>
                <a:effectLst/>
                <a:latin typeface="Arial Black" pitchFamily="34" charset="0"/>
              </a:rPr>
            </a:br>
            <a:r>
              <a:rPr lang="en-US" sz="2400" b="0" dirty="0">
                <a:solidFill>
                  <a:schemeClr val="tx1"/>
                </a:solidFill>
                <a:effectLst/>
                <a:latin typeface="Arial Black" pitchFamily="34" charset="0"/>
              </a:rPr>
              <a:t>				</a:t>
            </a:r>
            <a:r>
              <a:rPr lang="en-US" sz="3600" b="0" u="sng" dirty="0">
                <a:solidFill>
                  <a:schemeClr val="tx1"/>
                </a:solidFill>
                <a:effectLst/>
                <a:latin typeface="Arial Black" pitchFamily="34" charset="0"/>
              </a:rPr>
              <a:t>Liz Amsden</a:t>
            </a:r>
            <a:r>
              <a:rPr lang="en-US" sz="3600" b="0" dirty="0">
                <a:solidFill>
                  <a:schemeClr val="tx1"/>
                </a:solidFill>
                <a:effectLst/>
                <a:latin typeface="Arial Black" pitchFamily="34" charset="0"/>
              </a:rPr>
              <a:t/>
            </a:r>
            <a:br>
              <a:rPr lang="en-US" sz="3600" b="0" dirty="0">
                <a:solidFill>
                  <a:schemeClr val="tx1"/>
                </a:solidFill>
                <a:effectLst/>
                <a:latin typeface="Arial Black" pitchFamily="34" charset="0"/>
              </a:rPr>
            </a:br>
            <a:r>
              <a:rPr lang="en-US" sz="3600" b="0" dirty="0">
                <a:solidFill>
                  <a:schemeClr val="tx1"/>
                </a:solidFill>
                <a:effectLst/>
                <a:latin typeface="Arial Black" pitchFamily="34" charset="0"/>
              </a:rPr>
              <a:t>  </a:t>
            </a:r>
            <a:r>
              <a:rPr lang="en-US" sz="3100" b="0" dirty="0">
                <a:solidFill>
                  <a:schemeClr val="accent2">
                    <a:lumMod val="60000"/>
                    <a:lumOff val="40000"/>
                  </a:schemeClr>
                </a:solidFill>
                <a:effectLst/>
                <a:latin typeface="Arial Black" pitchFamily="34" charset="0"/>
              </a:rPr>
              <a:t>National TPP Team Co-Organizer</a:t>
            </a:r>
            <a:r>
              <a:rPr lang="en-US" sz="3100" b="0" dirty="0">
                <a:solidFill>
                  <a:schemeClr val="tx1"/>
                </a:solidFill>
                <a:effectLst/>
                <a:latin typeface="Arial Black" pitchFamily="34" charset="0"/>
              </a:rPr>
              <a:t/>
            </a:r>
            <a:br>
              <a:rPr lang="en-US" sz="3100" b="0" dirty="0">
                <a:solidFill>
                  <a:schemeClr val="tx1"/>
                </a:solidFill>
                <a:effectLst/>
                <a:latin typeface="Arial Black" pitchFamily="34" charset="0"/>
              </a:rPr>
            </a:br>
            <a:r>
              <a:rPr lang="en-US" sz="3100" b="0" dirty="0">
                <a:solidFill>
                  <a:schemeClr val="tx1"/>
                </a:solidFill>
                <a:effectLst/>
                <a:latin typeface="Arial Black" pitchFamily="34" charset="0"/>
              </a:rPr>
              <a:t>  </a:t>
            </a:r>
            <a:r>
              <a:rPr lang="en-US" sz="3100" b="0" dirty="0">
                <a:solidFill>
                  <a:schemeClr val="bg2">
                    <a:lumMod val="40000"/>
                    <a:lumOff val="60000"/>
                  </a:schemeClr>
                </a:solidFill>
                <a:effectLst/>
                <a:latin typeface="Arial Black" pitchFamily="34" charset="0"/>
              </a:rPr>
              <a:t>MoveOn Council Organizer CA</a:t>
            </a:r>
            <a:r>
              <a:rPr lang="en-US" sz="3000" b="0" dirty="0">
                <a:solidFill>
                  <a:srgbClr val="FFFF00"/>
                </a:solidFill>
                <a:effectLst/>
                <a:latin typeface="Arial Black" pitchFamily="34" charset="0"/>
              </a:rPr>
              <a:t/>
            </a:r>
            <a:br>
              <a:rPr lang="en-US" sz="3000" b="0" dirty="0">
                <a:solidFill>
                  <a:srgbClr val="FFFF00"/>
                </a:solidFill>
                <a:effectLst/>
                <a:latin typeface="Arial Black" pitchFamily="34" charset="0"/>
              </a:rPr>
            </a:br>
            <a:r>
              <a:rPr lang="en-US" sz="3000" b="0" dirty="0">
                <a:solidFill>
                  <a:schemeClr val="accent5">
                    <a:lumMod val="40000"/>
                    <a:lumOff val="60000"/>
                  </a:schemeClr>
                </a:solidFill>
                <a:effectLst/>
                <a:latin typeface="Arial Black" pitchFamily="34" charset="0"/>
              </a:rPr>
              <a:t>  </a:t>
            </a:r>
            <a:r>
              <a:rPr lang="en-US" sz="3000" b="0" dirty="0" smtClean="0">
                <a:solidFill>
                  <a:schemeClr val="tx1"/>
                </a:solidFill>
                <a:effectLst/>
                <a:latin typeface="Arial Black" pitchFamily="34" charset="0"/>
              </a:rPr>
              <a:t>Call Notes/</a:t>
            </a:r>
            <a:r>
              <a:rPr lang="en-US" sz="3100" b="0" dirty="0" smtClean="0">
                <a:solidFill>
                  <a:schemeClr val="tx1"/>
                </a:solidFill>
                <a:effectLst/>
                <a:latin typeface="Arial Black" pitchFamily="34" charset="0"/>
              </a:rPr>
              <a:t>Weekly Updates</a:t>
            </a:r>
            <a:r>
              <a:rPr lang="en-US" sz="3100" b="0" dirty="0">
                <a:solidFill>
                  <a:schemeClr val="tx1"/>
                </a:solidFill>
                <a:effectLst/>
                <a:latin typeface="Arial Black" pitchFamily="34" charset="0"/>
              </a:rPr>
              <a:t/>
            </a:r>
            <a:br>
              <a:rPr lang="en-US" sz="3100" b="0" dirty="0">
                <a:solidFill>
                  <a:schemeClr val="tx1"/>
                </a:solidFill>
                <a:effectLst/>
                <a:latin typeface="Arial Black" pitchFamily="34" charset="0"/>
              </a:rPr>
            </a:br>
            <a:r>
              <a:rPr lang="en-US" sz="3100" b="0" dirty="0">
                <a:solidFill>
                  <a:schemeClr val="tx1"/>
                </a:solidFill>
                <a:effectLst/>
                <a:latin typeface="Arial Black" pitchFamily="34" charset="0"/>
              </a:rPr>
              <a:t> 	            </a:t>
            </a:r>
            <a:r>
              <a:rPr lang="en-US" sz="2700" b="0" dirty="0">
                <a:solidFill>
                  <a:schemeClr val="tx1"/>
                </a:solidFill>
                <a:effectLst/>
                <a:latin typeface="Arial Black" pitchFamily="34" charset="0"/>
              </a:rPr>
              <a:t>LizAmsden@hotmail.com</a:t>
            </a:r>
            <a:r>
              <a:rPr lang="en-US" sz="3100" b="0" dirty="0">
                <a:solidFill>
                  <a:schemeClr val="tx1"/>
                </a:solidFill>
                <a:effectLst/>
                <a:latin typeface="Arial Black" pitchFamily="34" charset="0"/>
              </a:rPr>
              <a:t> </a:t>
            </a:r>
            <a:br>
              <a:rPr lang="en-US" sz="3100" b="0" dirty="0">
                <a:solidFill>
                  <a:schemeClr val="tx1"/>
                </a:solidFill>
                <a:effectLst/>
                <a:latin typeface="Arial Black" pitchFamily="34" charset="0"/>
              </a:rPr>
            </a:br>
            <a:r>
              <a:rPr lang="en-US" sz="3100" b="0" dirty="0">
                <a:solidFill>
                  <a:schemeClr val="tx1"/>
                </a:solidFill>
                <a:effectLst/>
                <a:latin typeface="Arial Black" pitchFamily="34" charset="0"/>
              </a:rPr>
              <a:t>                            </a:t>
            </a:r>
            <a:r>
              <a:rPr lang="en-US" sz="3100" u="sng" dirty="0">
                <a:solidFill>
                  <a:schemeClr val="tx1"/>
                </a:solidFill>
              </a:rPr>
              <a:t/>
            </a:r>
            <a:br>
              <a:rPr lang="en-US" sz="3100" u="sng" dirty="0">
                <a:solidFill>
                  <a:schemeClr val="tx1"/>
                </a:solidFill>
              </a:rPr>
            </a:br>
            <a:r>
              <a:rPr lang="en-US" sz="3100" u="sng" dirty="0">
                <a:solidFill>
                  <a:schemeClr val="tx1"/>
                </a:solidFill>
              </a:rPr>
              <a:t/>
            </a:r>
            <a:br>
              <a:rPr lang="en-US" sz="3100" u="sng" dirty="0">
                <a:solidFill>
                  <a:schemeClr val="tx1"/>
                </a:solidFill>
              </a:rPr>
            </a:br>
            <a:r>
              <a:rPr lang="en-US" sz="6000" u="sng" dirty="0">
                <a:solidFill>
                  <a:schemeClr val="tx1"/>
                </a:solidFill>
              </a:rPr>
              <a:t/>
            </a:r>
            <a:br>
              <a:rPr lang="en-US" sz="6000" u="sng" dirty="0">
                <a:solidFill>
                  <a:schemeClr val="tx1"/>
                </a:solidFill>
              </a:rPr>
            </a:br>
            <a:r>
              <a:rPr lang="en-US" sz="6000" u="sng" dirty="0">
                <a:solidFill>
                  <a:schemeClr val="tx1"/>
                </a:solidFill>
              </a:rPr>
              <a:t/>
            </a:r>
            <a:br>
              <a:rPr lang="en-US" sz="6000" u="sng" dirty="0">
                <a:solidFill>
                  <a:schemeClr val="tx1"/>
                </a:solidFill>
              </a:rPr>
            </a:br>
            <a:r>
              <a:rPr lang="en-US" sz="6000" u="sng" dirty="0">
                <a:solidFill>
                  <a:schemeClr val="tx1"/>
                </a:solidFill>
              </a:rPr>
              <a:t/>
            </a:r>
            <a:br>
              <a:rPr lang="en-US" sz="6000" u="sng" dirty="0">
                <a:solidFill>
                  <a:schemeClr val="tx1"/>
                </a:solidFill>
              </a:rPr>
            </a:br>
            <a:r>
              <a:rPr lang="en-US" sz="6000" b="0" dirty="0">
                <a:solidFill>
                  <a:schemeClr val="tx1"/>
                </a:solidFill>
              </a:rPr>
              <a:t> </a:t>
            </a:r>
            <a:r>
              <a:rPr lang="en-US" sz="4400" b="0" dirty="0">
                <a:solidFill>
                  <a:schemeClr val="tx1"/>
                </a:solidFill>
              </a:rPr>
              <a:t/>
            </a:r>
            <a:br>
              <a:rPr lang="en-US" sz="4400" b="0" dirty="0">
                <a:solidFill>
                  <a:schemeClr val="tx1"/>
                </a:solidFill>
              </a:rPr>
            </a:br>
            <a:r>
              <a:rPr lang="en-US" sz="4400" b="0" dirty="0">
                <a:solidFill>
                  <a:schemeClr val="tx1"/>
                </a:solidFill>
              </a:rPr>
              <a:t/>
            </a:r>
            <a:br>
              <a:rPr lang="en-US" sz="4400" b="0" dirty="0">
                <a:solidFill>
                  <a:schemeClr val="tx1"/>
                </a:solidFill>
              </a:rPr>
            </a:br>
            <a:r>
              <a:rPr lang="en-US" sz="3600" b="0" dirty="0">
                <a:solidFill>
                  <a:schemeClr val="bg1"/>
                </a:solidFill>
              </a:rPr>
              <a:t>Send info &amp; links to:     </a:t>
            </a:r>
            <a:r>
              <a:rPr lang="en-US" sz="3600" b="0" dirty="0">
                <a:solidFill>
                  <a:schemeClr val="tx1"/>
                </a:solidFill>
              </a:rPr>
              <a:t/>
            </a:r>
            <a:br>
              <a:rPr lang="en-US" sz="3600" b="0" dirty="0">
                <a:solidFill>
                  <a:schemeClr val="tx1"/>
                </a:solidFill>
              </a:rPr>
            </a:br>
            <a:r>
              <a:rPr lang="en-US" sz="3600" b="0" dirty="0">
                <a:solidFill>
                  <a:schemeClr val="tx1"/>
                </a:solidFill>
              </a:rPr>
              <a:t>janinkansas2@gmail.com</a:t>
            </a:r>
            <a:br>
              <a:rPr lang="en-US" sz="3600" b="0" dirty="0">
                <a:solidFill>
                  <a:schemeClr val="tx1"/>
                </a:solidFill>
              </a:rPr>
            </a:br>
            <a:r>
              <a:rPr lang="en-US" sz="3600" b="0" dirty="0">
                <a:solidFill>
                  <a:schemeClr val="tx1"/>
                </a:solidFill>
              </a:rPr>
              <a:t/>
            </a:r>
            <a:br>
              <a:rPr lang="en-US" sz="3600" b="0" dirty="0">
                <a:solidFill>
                  <a:schemeClr val="tx1"/>
                </a:solidFill>
              </a:rPr>
            </a:br>
            <a:r>
              <a:rPr lang="en-US" sz="3600" b="0" dirty="0">
                <a:solidFill>
                  <a:schemeClr val="tx1"/>
                </a:solidFill>
              </a:rPr>
              <a:t>         </a:t>
            </a:r>
            <a:br>
              <a:rPr lang="en-US" sz="3600" b="0" dirty="0">
                <a:solidFill>
                  <a:schemeClr val="tx1"/>
                </a:solidFill>
              </a:rPr>
            </a:br>
            <a:endParaRPr lang="en-US" sz="2800" dirty="0"/>
          </a:p>
        </p:txBody>
      </p:sp>
      <p:pic>
        <p:nvPicPr>
          <p:cNvPr id="4" name="Picture 3" descr="Liz A head shot 2.jpg"/>
          <p:cNvPicPr>
            <a:picLocks noChangeAspect="1"/>
          </p:cNvPicPr>
          <p:nvPr/>
        </p:nvPicPr>
        <p:blipFill>
          <a:blip r:embed="rId3" cstate="print"/>
          <a:stretch>
            <a:fillRect/>
          </a:stretch>
        </p:blipFill>
        <p:spPr>
          <a:xfrm>
            <a:off x="7109044" y="3429000"/>
            <a:ext cx="2034956" cy="2743200"/>
          </a:xfrm>
          <a:prstGeom prst="rect">
            <a:avLst/>
          </a:prstGeom>
        </p:spPr>
      </p:pic>
      <p:pic>
        <p:nvPicPr>
          <p:cNvPr id="5" name="Picture 4" descr="Jan indoors CloseCrop.jpg"/>
          <p:cNvPicPr>
            <a:picLocks noChangeAspect="1"/>
          </p:cNvPicPr>
          <p:nvPr/>
        </p:nvPicPr>
        <p:blipFill>
          <a:blip r:embed="rId4" cstate="print"/>
          <a:srcRect l="11478" t="-1" r="19647" b="8334"/>
          <a:stretch>
            <a:fillRect/>
          </a:stretch>
        </p:blipFill>
        <p:spPr>
          <a:xfrm>
            <a:off x="457200" y="1143000"/>
            <a:ext cx="1995055" cy="2743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2345" y="145472"/>
            <a:ext cx="9206345" cy="6712527"/>
          </a:xfrm>
        </p:spPr>
        <p:txBody>
          <a:bodyPr lIns="0" tIns="0" rIns="0" bIns="0" anchor="t">
            <a:normAutofit/>
          </a:bodyPr>
          <a:lstStyle/>
          <a:p>
            <a:r>
              <a:rPr lang="en-US" sz="3600" dirty="0">
                <a:solidFill>
                  <a:schemeClr val="tx1"/>
                </a:solidFill>
                <a:latin typeface="Arial Black" pitchFamily="34" charset="0"/>
              </a:rPr>
              <a:t>   </a:t>
            </a:r>
            <a:r>
              <a:rPr lang="en-US" sz="4400" b="0" dirty="0">
                <a:solidFill>
                  <a:schemeClr val="tx1"/>
                </a:solidFill>
                <a:effectLst>
                  <a:outerShdw blurRad="38100" dist="38100" dir="2700000" algn="tl">
                    <a:srgbClr val="000000">
                      <a:alpha val="43137"/>
                    </a:srgbClr>
                  </a:outerShdw>
                </a:effectLst>
                <a:latin typeface="Arial Black" pitchFamily="34" charset="0"/>
              </a:rPr>
              <a:t>Your meeting host team:</a:t>
            </a:r>
            <a:r>
              <a:rPr lang="en-US" sz="4000" b="0" dirty="0">
                <a:solidFill>
                  <a:srgbClr val="92D050"/>
                </a:solidFill>
                <a:effectLst>
                  <a:outerShdw blurRad="38100" dist="38100" dir="2700000" algn="tl">
                    <a:srgbClr val="000000">
                      <a:alpha val="43137"/>
                    </a:srgbClr>
                  </a:outerShdw>
                </a:effectLst>
                <a:latin typeface="Arial Black" pitchFamily="34" charset="0"/>
              </a:rPr>
              <a:t/>
            </a:r>
            <a:br>
              <a:rPr lang="en-US" sz="4000" b="0" dirty="0">
                <a:solidFill>
                  <a:srgbClr val="92D050"/>
                </a:solidFill>
                <a:effectLst>
                  <a:outerShdw blurRad="38100" dist="38100" dir="2700000" algn="tl">
                    <a:srgbClr val="000000">
                      <a:alpha val="43137"/>
                    </a:srgbClr>
                  </a:outerShdw>
                </a:effectLst>
                <a:latin typeface="Arial Black" pitchFamily="34" charset="0"/>
              </a:rPr>
            </a:br>
            <a:r>
              <a:rPr lang="en-US" sz="2400" b="0" dirty="0">
                <a:solidFill>
                  <a:srgbClr val="92D050"/>
                </a:solidFill>
                <a:effectLst>
                  <a:outerShdw blurRad="38100" dist="38100" dir="2700000" algn="tl">
                    <a:srgbClr val="000000">
                      <a:alpha val="43137"/>
                    </a:srgbClr>
                  </a:outerShdw>
                </a:effectLst>
                <a:latin typeface="Arial Black" pitchFamily="34" charset="0"/>
              </a:rPr>
              <a:t>	         </a:t>
            </a:r>
            <a:r>
              <a:rPr lang="en-US" sz="2400" b="0" dirty="0">
                <a:solidFill>
                  <a:schemeClr val="tx1"/>
                </a:solidFill>
                <a:effectLst>
                  <a:outerShdw blurRad="38100" dist="38100" dir="2700000" algn="tl">
                    <a:srgbClr val="000000">
                      <a:alpha val="43137"/>
                    </a:srgbClr>
                  </a:outerShdw>
                </a:effectLst>
                <a:latin typeface="Arial Black" pitchFamily="34" charset="0"/>
              </a:rPr>
              <a:t/>
            </a:r>
            <a:br>
              <a:rPr lang="en-US" sz="2400" b="0" dirty="0">
                <a:solidFill>
                  <a:schemeClr val="tx1"/>
                </a:solidFill>
                <a:effectLst>
                  <a:outerShdw blurRad="38100" dist="38100" dir="2700000" algn="tl">
                    <a:srgbClr val="000000">
                      <a:alpha val="43137"/>
                    </a:srgbClr>
                  </a:outerShdw>
                </a:effectLst>
                <a:latin typeface="Arial Black" pitchFamily="34" charset="0"/>
              </a:rPr>
            </a:br>
            <a:r>
              <a:rPr lang="en-US" sz="2600" b="0" dirty="0">
                <a:solidFill>
                  <a:srgbClr val="00B0F0"/>
                </a:solidFill>
                <a:effectLst>
                  <a:outerShdw blurRad="38100" dist="38100" dir="2700000" algn="tl">
                    <a:srgbClr val="000000">
                      <a:alpha val="43137"/>
                    </a:srgbClr>
                  </a:outerShdw>
                </a:effectLst>
                <a:latin typeface="Arial Black" pitchFamily="34" charset="0"/>
              </a:rPr>
              <a:t>    </a:t>
            </a:r>
            <a:r>
              <a:rPr lang="en-US" sz="2200" u="sng" dirty="0">
                <a:solidFill>
                  <a:schemeClr val="tx1"/>
                </a:solidFill>
                <a:effectLst>
                  <a:outerShdw blurRad="38100" dist="38100" dir="2700000" algn="tl">
                    <a:srgbClr val="000000">
                      <a:alpha val="43137"/>
                    </a:srgbClr>
                  </a:outerShdw>
                </a:effectLst>
                <a:latin typeface="Arial Black" pitchFamily="34" charset="0"/>
              </a:rPr>
              <a:t>Tom Hocking – FB Global TPP Page </a:t>
            </a:r>
            <a:br>
              <a:rPr lang="en-US" sz="2200" u="sng" dirty="0">
                <a:solidFill>
                  <a:schemeClr val="tx1"/>
                </a:solidFill>
                <a:effectLst>
                  <a:outerShdw blurRad="38100" dist="38100" dir="2700000" algn="tl">
                    <a:srgbClr val="000000">
                      <a:alpha val="43137"/>
                    </a:srgbClr>
                  </a:outerShdw>
                </a:effectLst>
                <a:latin typeface="Arial Black" pitchFamily="34" charset="0"/>
              </a:rPr>
            </a:br>
            <a:r>
              <a:rPr lang="en-US" sz="2200" dirty="0">
                <a:solidFill>
                  <a:srgbClr val="92D050"/>
                </a:solidFill>
                <a:effectLst>
                  <a:outerShdw blurRad="38100" dist="38100" dir="2700000" algn="tl">
                    <a:srgbClr val="000000">
                      <a:alpha val="43137"/>
                    </a:srgbClr>
                  </a:outerShdw>
                </a:effectLst>
                <a:latin typeface="Arial Black" pitchFamily="34" charset="0"/>
              </a:rPr>
              <a:t>    </a:t>
            </a:r>
            <a:r>
              <a:rPr lang="en-US" sz="22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National TPP Team Data Manager</a:t>
            </a:r>
            <a:r>
              <a:rPr lang="en-US" sz="2200" dirty="0">
                <a:solidFill>
                  <a:srgbClr val="00B0F0"/>
                </a:solidFill>
                <a:effectLst>
                  <a:outerShdw blurRad="38100" dist="38100" dir="2700000" algn="tl">
                    <a:srgbClr val="000000">
                      <a:alpha val="43137"/>
                    </a:srgbClr>
                  </a:outerShdw>
                </a:effectLst>
                <a:latin typeface="Arial Black" pitchFamily="34" charset="0"/>
              </a:rPr>
              <a:t/>
            </a:r>
            <a:br>
              <a:rPr lang="en-US" sz="2200" dirty="0">
                <a:solidFill>
                  <a:srgbClr val="00B0F0"/>
                </a:solidFill>
                <a:effectLst>
                  <a:outerShdw blurRad="38100" dist="38100" dir="2700000" algn="tl">
                    <a:srgbClr val="000000">
                      <a:alpha val="43137"/>
                    </a:srgbClr>
                  </a:outerShdw>
                </a:effectLst>
                <a:latin typeface="Arial Black" pitchFamily="34" charset="0"/>
              </a:rPr>
            </a:br>
            <a:r>
              <a:rPr lang="en-US" sz="2200" dirty="0">
                <a:solidFill>
                  <a:srgbClr val="FFFF00"/>
                </a:solidFill>
                <a:effectLst>
                  <a:outerShdw blurRad="38100" dist="38100" dir="2700000" algn="tl">
                    <a:srgbClr val="000000">
                      <a:alpha val="43137"/>
                    </a:srgbClr>
                  </a:outerShdw>
                </a:effectLst>
                <a:latin typeface="Arial Black" pitchFamily="34" charset="0"/>
              </a:rPr>
              <a:t>    </a:t>
            </a:r>
            <a:r>
              <a:rPr lang="en-US" sz="2200" dirty="0">
                <a:solidFill>
                  <a:schemeClr val="bg2">
                    <a:lumMod val="40000"/>
                    <a:lumOff val="60000"/>
                  </a:schemeClr>
                </a:solidFill>
                <a:effectLst>
                  <a:outerShdw blurRad="38100" dist="38100" dir="2700000" algn="tl">
                    <a:srgbClr val="000000">
                      <a:alpha val="43137"/>
                    </a:srgbClr>
                  </a:outerShdw>
                </a:effectLst>
                <a:latin typeface="Arial Black" pitchFamily="34" charset="0"/>
              </a:rPr>
              <a:t>MoveOn Regional Organizer, PA  </a:t>
            </a:r>
            <a:r>
              <a:rPr lang="en-US" sz="2200" u="sng" dirty="0">
                <a:solidFill>
                  <a:schemeClr val="tx1"/>
                </a:solidFill>
                <a:effectLst>
                  <a:outerShdw blurRad="38100" dist="38100" dir="2700000" algn="tl">
                    <a:srgbClr val="000000">
                      <a:alpha val="43137"/>
                    </a:srgbClr>
                  </a:outerShdw>
                </a:effectLst>
                <a:latin typeface="Arial Black" pitchFamily="34" charset="0"/>
              </a:rPr>
              <a:t/>
            </a:r>
            <a:br>
              <a:rPr lang="en-US" sz="2200" u="sng" dirty="0">
                <a:solidFill>
                  <a:schemeClr val="tx1"/>
                </a:solidFill>
                <a:effectLst>
                  <a:outerShdw blurRad="38100" dist="38100" dir="2700000" algn="tl">
                    <a:srgbClr val="000000">
                      <a:alpha val="43137"/>
                    </a:srgbClr>
                  </a:outerShdw>
                </a:effectLst>
                <a:latin typeface="Arial Black" pitchFamily="34" charset="0"/>
              </a:rPr>
            </a:br>
            <a:r>
              <a:rPr lang="en-US" sz="2200" dirty="0">
                <a:solidFill>
                  <a:schemeClr val="tx1"/>
                </a:solidFill>
                <a:effectLst>
                  <a:outerShdw blurRad="38100" dist="38100" dir="2700000" algn="tl">
                    <a:srgbClr val="000000">
                      <a:alpha val="43137"/>
                    </a:srgbClr>
                  </a:outerShdw>
                </a:effectLst>
                <a:latin typeface="Arial Black" pitchFamily="34" charset="0"/>
              </a:rPr>
              <a:t>    TWHocking@gmail.com</a:t>
            </a:r>
            <a:r>
              <a:rPr lang="en-US" sz="2400" dirty="0">
                <a:solidFill>
                  <a:schemeClr val="tx1"/>
                </a:solidFill>
                <a:effectLst>
                  <a:outerShdw blurRad="38100" dist="38100" dir="2700000" algn="tl">
                    <a:srgbClr val="000000">
                      <a:alpha val="43137"/>
                    </a:srgbClr>
                  </a:outerShdw>
                </a:effectLst>
                <a:latin typeface="Arial Black" pitchFamily="34" charset="0"/>
              </a:rPr>
              <a:t>			</a:t>
            </a:r>
            <a:br>
              <a:rPr lang="en-US" sz="2400" dirty="0">
                <a:solidFill>
                  <a:schemeClr val="tx1"/>
                </a:solidFill>
                <a:effectLst>
                  <a:outerShdw blurRad="38100" dist="38100" dir="2700000" algn="tl">
                    <a:srgbClr val="000000">
                      <a:alpha val="43137"/>
                    </a:srgbClr>
                  </a:outerShdw>
                </a:effectLst>
                <a:latin typeface="Arial Black" pitchFamily="34" charset="0"/>
              </a:rPr>
            </a:br>
            <a:r>
              <a:rPr lang="en-US" sz="2400" dirty="0">
                <a:solidFill>
                  <a:schemeClr val="tx1"/>
                </a:solidFill>
                <a:effectLst>
                  <a:outerShdw blurRad="38100" dist="38100" dir="2700000" algn="tl">
                    <a:srgbClr val="000000">
                      <a:alpha val="43137"/>
                    </a:srgbClr>
                  </a:outerShdw>
                </a:effectLst>
                <a:latin typeface="Arial Black" pitchFamily="34" charset="0"/>
              </a:rPr>
              <a:t>   </a:t>
            </a:r>
            <a:br>
              <a:rPr lang="en-US" sz="2400" dirty="0">
                <a:solidFill>
                  <a:schemeClr val="tx1"/>
                </a:solidFill>
                <a:effectLst>
                  <a:outerShdw blurRad="38100" dist="38100" dir="2700000" algn="tl">
                    <a:srgbClr val="000000">
                      <a:alpha val="43137"/>
                    </a:srgbClr>
                  </a:outerShdw>
                </a:effectLst>
                <a:latin typeface="Arial Black" pitchFamily="34" charset="0"/>
              </a:rPr>
            </a:br>
            <a:r>
              <a:rPr lang="en-US" sz="2400" dirty="0">
                <a:solidFill>
                  <a:schemeClr val="tx1"/>
                </a:solidFill>
                <a:effectLst>
                  <a:outerShdw blurRad="38100" dist="38100" dir="2700000" algn="tl">
                    <a:srgbClr val="000000">
                      <a:alpha val="43137"/>
                    </a:srgbClr>
                  </a:outerShdw>
                </a:effectLst>
                <a:latin typeface="Arial Black" pitchFamily="34" charset="0"/>
              </a:rPr>
              <a:t>   			</a:t>
            </a:r>
            <a:r>
              <a:rPr lang="en-US" sz="2200" u="sng" dirty="0">
                <a:solidFill>
                  <a:schemeClr val="tx1"/>
                </a:solidFill>
                <a:effectLst>
                  <a:outerShdw blurRad="38100" dist="38100" dir="2700000" algn="tl">
                    <a:srgbClr val="000000">
                      <a:alpha val="43137"/>
                    </a:srgbClr>
                  </a:outerShdw>
                </a:effectLst>
                <a:latin typeface="Arial Black" pitchFamily="34" charset="0"/>
              </a:rPr>
              <a:t>Lisa Oldendorp – In-call questions</a:t>
            </a:r>
            <a:r>
              <a:rPr lang="en-US" sz="2200" dirty="0">
                <a:solidFill>
                  <a:schemeClr val="tx1"/>
                </a:solidFill>
                <a:effectLst>
                  <a:outerShdw blurRad="38100" dist="38100" dir="2700000" algn="tl">
                    <a:srgbClr val="000000">
                      <a:alpha val="43137"/>
                    </a:srgbClr>
                  </a:outerShdw>
                </a:effectLst>
                <a:latin typeface="Arial Black" pitchFamily="34" charset="0"/>
              </a:rPr>
              <a:t>		        	                    </a:t>
            </a:r>
            <a:r>
              <a:rPr lang="en-US" sz="2200" dirty="0">
                <a:solidFill>
                  <a:schemeClr val="bg2">
                    <a:lumMod val="40000"/>
                    <a:lumOff val="60000"/>
                  </a:schemeClr>
                </a:solidFill>
                <a:effectLst>
                  <a:outerShdw blurRad="38100" dist="38100" dir="2700000" algn="tl">
                    <a:srgbClr val="000000">
                      <a:alpha val="43137"/>
                    </a:srgbClr>
                  </a:outerShdw>
                </a:effectLst>
                <a:latin typeface="Arial Black" pitchFamily="34" charset="0"/>
              </a:rPr>
              <a:t>MoveOn Regional Organizer, NY </a:t>
            </a:r>
            <a:r>
              <a:rPr lang="en-US" sz="22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22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22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National TPP Team Chat Manager</a:t>
            </a:r>
            <a:r>
              <a:rPr lang="en-US" sz="2400" b="0" dirty="0">
                <a:solidFill>
                  <a:schemeClr val="tx1"/>
                </a:solidFill>
                <a:effectLst>
                  <a:outerShdw blurRad="38100" dist="38100" dir="2700000" algn="tl">
                    <a:srgbClr val="000000">
                      <a:alpha val="43137"/>
                    </a:srgbClr>
                  </a:outerShdw>
                </a:effectLst>
                <a:latin typeface="Arial Black" pitchFamily="34" charset="0"/>
              </a:rPr>
              <a:t>	</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pic>
        <p:nvPicPr>
          <p:cNvPr id="5" name="Content Placeholder 4" descr="Tom Hocking.jpg"/>
          <p:cNvPicPr>
            <a:picLocks noGrp="1" noChangeAspect="1"/>
          </p:cNvPicPr>
          <p:nvPr>
            <p:ph idx="4294967295"/>
          </p:nvPr>
        </p:nvPicPr>
        <p:blipFill>
          <a:blip r:embed="rId3" cstate="print"/>
          <a:srcRect l="6944" r="9722" b="2778"/>
          <a:stretch>
            <a:fillRect/>
          </a:stretch>
        </p:blipFill>
        <p:spPr>
          <a:xfrm>
            <a:off x="6324600" y="838200"/>
            <a:ext cx="1567543" cy="1828800"/>
          </a:xfrm>
        </p:spPr>
      </p:pic>
      <p:pic>
        <p:nvPicPr>
          <p:cNvPr id="6" name="Picture 5" descr="Mara Cohen head shot.jpg"/>
          <p:cNvPicPr>
            <a:picLocks noChangeAspect="1"/>
          </p:cNvPicPr>
          <p:nvPr/>
        </p:nvPicPr>
        <p:blipFill>
          <a:blip r:embed="rId4" cstate="print"/>
          <a:srcRect l="10571" t="3788" r="15434" b="-2273"/>
          <a:stretch>
            <a:fillRect/>
          </a:stretch>
        </p:blipFill>
        <p:spPr>
          <a:xfrm>
            <a:off x="457200" y="2971800"/>
            <a:ext cx="1698674" cy="2103120"/>
          </a:xfrm>
          <a:prstGeom prst="rect">
            <a:avLst/>
          </a:prstGeom>
        </p:spPr>
      </p:pic>
      <p:pic>
        <p:nvPicPr>
          <p:cNvPr id="8" name="Picture 7" descr="Mara Cohen head shot.jpg"/>
          <p:cNvPicPr>
            <a:picLocks noChangeAspect="1"/>
          </p:cNvPicPr>
          <p:nvPr/>
        </p:nvPicPr>
        <p:blipFill>
          <a:blip r:embed="rId5" cstate="print">
            <a:lum bright="-14000" contrast="4000"/>
          </a:blip>
          <a:srcRect l="4953" t="-3814" r="9820" b="833"/>
          <a:stretch>
            <a:fillRect/>
          </a:stretch>
        </p:blipFill>
        <p:spPr>
          <a:xfrm>
            <a:off x="7315200" y="4343400"/>
            <a:ext cx="1463040" cy="2194560"/>
          </a:xfrm>
          <a:prstGeom prst="rect">
            <a:avLst/>
          </a:prstGeom>
        </p:spPr>
      </p:pic>
      <p:sp>
        <p:nvSpPr>
          <p:cNvPr id="9" name="Rectangle 8"/>
          <p:cNvSpPr/>
          <p:nvPr/>
        </p:nvSpPr>
        <p:spPr>
          <a:xfrm>
            <a:off x="2743200" y="3429000"/>
            <a:ext cx="4648200" cy="1415772"/>
          </a:xfrm>
          <a:prstGeom prst="rect">
            <a:avLst/>
          </a:prstGeom>
        </p:spPr>
        <p:txBody>
          <a:bodyPr wrap="square">
            <a:spAutoFit/>
          </a:bodyPr>
          <a:lstStyle/>
          <a:p>
            <a:endParaRPr lang="en-US" dirty="0">
              <a:solidFill>
                <a:srgbClr val="C00000">
                  <a:lumMod val="60000"/>
                  <a:lumOff val="40000"/>
                </a:srgbClr>
              </a:solidFill>
              <a:latin typeface="Arial Black" pitchFamily="34" charset="0"/>
            </a:endParaRPr>
          </a:p>
          <a:p>
            <a:endParaRPr lang="en-US" sz="2400" dirty="0">
              <a:solidFill>
                <a:srgbClr val="C00000">
                  <a:lumMod val="60000"/>
                  <a:lumOff val="40000"/>
                </a:srgbClr>
              </a:solidFill>
              <a:latin typeface="Arial Black" pitchFamily="34" charset="0"/>
            </a:endParaRPr>
          </a:p>
          <a:p>
            <a:r>
              <a:rPr lang="en-US" sz="2400" dirty="0">
                <a:solidFill>
                  <a:prstClr val="white"/>
                </a:solidFill>
                <a:effectLst>
                  <a:outerShdw blurRad="38100" dist="38100" dir="2700000" algn="tl">
                    <a:srgbClr val="000000">
                      <a:alpha val="43137"/>
                    </a:srgbClr>
                  </a:outerShdw>
                </a:effectLst>
                <a:latin typeface="Arial Black" pitchFamily="34" charset="0"/>
              </a:rPr>
              <a:t>eslsk8r@optonline.net</a:t>
            </a:r>
          </a:p>
          <a:p>
            <a:endParaRPr lang="en-US" sz="2000" dirty="0">
              <a:solidFill>
                <a:srgbClr val="1F497D">
                  <a:lumMod val="40000"/>
                  <a:lumOff val="60000"/>
                </a:srgbClr>
              </a:solidFill>
              <a:latin typeface="Arial Black" pitchFamily="34" charset="0"/>
            </a:endParaRPr>
          </a:p>
        </p:txBody>
      </p:sp>
      <p:sp>
        <p:nvSpPr>
          <p:cNvPr id="11" name="Rectangle 10"/>
          <p:cNvSpPr/>
          <p:nvPr/>
        </p:nvSpPr>
        <p:spPr>
          <a:xfrm>
            <a:off x="838200" y="1997838"/>
            <a:ext cx="6629400" cy="4385816"/>
          </a:xfrm>
          <a:prstGeom prst="rect">
            <a:avLst/>
          </a:prstGeom>
        </p:spPr>
        <p:txBody>
          <a:bodyPr wrap="square">
            <a:spAutoFit/>
          </a:bodyPr>
          <a:lstStyle/>
          <a:p>
            <a:endParaRPr lang="en-US" u="sng" dirty="0">
              <a:solidFill>
                <a:srgbClr val="00B0F0"/>
              </a:solidFill>
              <a:latin typeface="Arial Black" pitchFamily="34" charset="0"/>
            </a:endParaRPr>
          </a:p>
          <a:p>
            <a:endParaRPr lang="en-US" u="sng" dirty="0">
              <a:solidFill>
                <a:srgbClr val="00B0F0"/>
              </a:solidFill>
              <a:latin typeface="Arial Black" pitchFamily="34" charset="0"/>
            </a:endParaRPr>
          </a:p>
          <a:p>
            <a:endParaRPr lang="en-US" u="sng" dirty="0">
              <a:solidFill>
                <a:srgbClr val="00B0F0"/>
              </a:solidFill>
              <a:latin typeface="Arial Black" pitchFamily="34" charset="0"/>
            </a:endParaRPr>
          </a:p>
          <a:p>
            <a:endParaRPr lang="en-US" u="sng" dirty="0">
              <a:solidFill>
                <a:srgbClr val="00B0F0"/>
              </a:solidFill>
              <a:latin typeface="Arial Black" pitchFamily="34" charset="0"/>
            </a:endParaRPr>
          </a:p>
          <a:p>
            <a:endParaRPr lang="en-US" u="sng" dirty="0">
              <a:solidFill>
                <a:srgbClr val="00B0F0"/>
              </a:solidFill>
              <a:effectLst>
                <a:outerShdw blurRad="38100" dist="38100" dir="2700000" algn="tl">
                  <a:srgbClr val="000000">
                    <a:alpha val="43137"/>
                  </a:srgbClr>
                </a:outerShdw>
              </a:effectLst>
              <a:latin typeface="Arial Black" pitchFamily="34" charset="0"/>
            </a:endParaRPr>
          </a:p>
          <a:p>
            <a:endParaRPr lang="en-US" u="sng" dirty="0">
              <a:solidFill>
                <a:srgbClr val="00B0F0"/>
              </a:solidFill>
              <a:effectLst>
                <a:outerShdw blurRad="38100" dist="38100" dir="2700000" algn="tl">
                  <a:srgbClr val="000000">
                    <a:alpha val="43137"/>
                  </a:srgbClr>
                </a:outerShdw>
              </a:effectLst>
              <a:latin typeface="Arial Black" pitchFamily="34" charset="0"/>
            </a:endParaRPr>
          </a:p>
          <a:p>
            <a:endParaRPr lang="en-US" u="sng" dirty="0">
              <a:solidFill>
                <a:srgbClr val="00B0F0"/>
              </a:solidFill>
              <a:effectLst>
                <a:outerShdw blurRad="38100" dist="38100" dir="2700000" algn="tl">
                  <a:srgbClr val="000000">
                    <a:alpha val="43137"/>
                  </a:srgbClr>
                </a:outerShdw>
              </a:effectLst>
              <a:latin typeface="Arial Black" pitchFamily="34" charset="0"/>
            </a:endParaRPr>
          </a:p>
          <a:p>
            <a:endParaRPr lang="en-US" u="sng" dirty="0">
              <a:solidFill>
                <a:srgbClr val="00B0F0"/>
              </a:solidFill>
              <a:effectLst>
                <a:outerShdw blurRad="38100" dist="38100" dir="2700000" algn="tl">
                  <a:srgbClr val="000000">
                    <a:alpha val="43137"/>
                  </a:srgbClr>
                </a:outerShdw>
              </a:effectLst>
              <a:latin typeface="Arial Black" pitchFamily="34" charset="0"/>
            </a:endParaRPr>
          </a:p>
          <a:p>
            <a:endParaRPr lang="en-US" u="sng" dirty="0">
              <a:solidFill>
                <a:srgbClr val="00B0F0"/>
              </a:solidFill>
              <a:effectLst>
                <a:outerShdw blurRad="38100" dist="38100" dir="2700000" algn="tl">
                  <a:srgbClr val="000000">
                    <a:alpha val="43137"/>
                  </a:srgbClr>
                </a:outerShdw>
              </a:effectLst>
              <a:latin typeface="Arial Black" pitchFamily="34" charset="0"/>
            </a:endParaRPr>
          </a:p>
          <a:p>
            <a:endParaRPr lang="en-US" u="sng" dirty="0">
              <a:solidFill>
                <a:srgbClr val="00B0F0"/>
              </a:solidFill>
              <a:effectLst>
                <a:outerShdw blurRad="38100" dist="38100" dir="2700000" algn="tl">
                  <a:srgbClr val="000000">
                    <a:alpha val="43137"/>
                  </a:srgbClr>
                </a:outerShdw>
              </a:effectLst>
              <a:latin typeface="Arial Black" pitchFamily="34" charset="0"/>
            </a:endParaRPr>
          </a:p>
          <a:p>
            <a:r>
              <a:rPr lang="en-US" dirty="0">
                <a:solidFill>
                  <a:srgbClr val="00B0F0"/>
                </a:solidFill>
                <a:effectLst>
                  <a:outerShdw blurRad="38100" dist="38100" dir="2700000" algn="tl">
                    <a:srgbClr val="000000">
                      <a:alpha val="43137"/>
                    </a:srgbClr>
                  </a:outerShdw>
                </a:effectLst>
                <a:latin typeface="Arial Black" pitchFamily="34" charset="0"/>
              </a:rPr>
              <a:t> 	        </a:t>
            </a:r>
            <a:r>
              <a:rPr lang="en-US" sz="2200" u="sng" dirty="0">
                <a:solidFill>
                  <a:prstClr val="white"/>
                </a:solidFill>
                <a:effectLst>
                  <a:outerShdw blurRad="38100" dist="38100" dir="2700000" algn="tl">
                    <a:srgbClr val="000000">
                      <a:alpha val="43137"/>
                    </a:srgbClr>
                  </a:outerShdw>
                </a:effectLst>
                <a:latin typeface="Arial Black" pitchFamily="34" charset="0"/>
              </a:rPr>
              <a:t>Mara Cohen – Notes /Chat Host</a:t>
            </a:r>
          </a:p>
          <a:p>
            <a:r>
              <a:rPr lang="en-US" sz="2200" dirty="0">
                <a:solidFill>
                  <a:prstClr val="white"/>
                </a:solidFill>
                <a:effectLst>
                  <a:outerShdw blurRad="38100" dist="38100" dir="2700000" algn="tl">
                    <a:srgbClr val="000000">
                      <a:alpha val="43137"/>
                    </a:srgbClr>
                  </a:outerShdw>
                </a:effectLst>
                <a:latin typeface="Arial Black" pitchFamily="34" charset="0"/>
              </a:rPr>
              <a:t>                </a:t>
            </a:r>
            <a:r>
              <a:rPr lang="en-US" sz="2200" dirty="0">
                <a:solidFill>
                  <a:schemeClr val="bg2">
                    <a:lumMod val="40000"/>
                    <a:lumOff val="60000"/>
                  </a:schemeClr>
                </a:solidFill>
                <a:effectLst>
                  <a:outerShdw blurRad="38100" dist="38100" dir="2700000" algn="tl">
                    <a:srgbClr val="000000">
                      <a:alpha val="43137"/>
                    </a:srgbClr>
                  </a:outerShdw>
                </a:effectLst>
                <a:latin typeface="Arial Black" pitchFamily="34" charset="0"/>
              </a:rPr>
              <a:t>TPP Team Organizer, IL</a:t>
            </a:r>
          </a:p>
          <a:p>
            <a:r>
              <a:rPr lang="en-US" sz="2200" dirty="0">
                <a:solidFill>
                  <a:srgbClr val="00B0F0"/>
                </a:solidFill>
                <a:effectLst>
                  <a:outerShdw blurRad="38100" dist="38100" dir="2700000" algn="tl">
                    <a:srgbClr val="000000">
                      <a:alpha val="43137"/>
                    </a:srgbClr>
                  </a:outerShdw>
                </a:effectLst>
                <a:latin typeface="Arial Black" pitchFamily="34" charset="0"/>
              </a:rPr>
              <a:t>                </a:t>
            </a:r>
            <a:r>
              <a:rPr lang="en-US" sz="22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National TPP Team Chat Host </a:t>
            </a:r>
            <a:r>
              <a:rPr lang="en-US" sz="2200" dirty="0">
                <a:solidFill>
                  <a:prstClr val="white"/>
                </a:solidFill>
                <a:effectLst>
                  <a:outerShdw blurRad="38100" dist="38100" dir="2700000" algn="tl">
                    <a:srgbClr val="000000">
                      <a:alpha val="43137"/>
                    </a:srgbClr>
                  </a:outerShdw>
                </a:effectLst>
                <a:latin typeface="Arial Black" pitchFamily="34" charset="0"/>
              </a:rPr>
              <a:t/>
            </a:r>
            <a:br>
              <a:rPr lang="en-US" sz="2200" dirty="0">
                <a:solidFill>
                  <a:prstClr val="white"/>
                </a:solidFill>
                <a:effectLst>
                  <a:outerShdw blurRad="38100" dist="38100" dir="2700000" algn="tl">
                    <a:srgbClr val="000000">
                      <a:alpha val="43137"/>
                    </a:srgbClr>
                  </a:outerShdw>
                </a:effectLst>
                <a:latin typeface="Arial Black" pitchFamily="34" charset="0"/>
              </a:rPr>
            </a:br>
            <a:r>
              <a:rPr lang="en-US" sz="2200" dirty="0">
                <a:solidFill>
                  <a:prstClr val="white"/>
                </a:solidFill>
                <a:effectLst>
                  <a:outerShdw blurRad="38100" dist="38100" dir="2700000" algn="tl">
                    <a:srgbClr val="000000">
                      <a:alpha val="43137"/>
                    </a:srgbClr>
                  </a:outerShdw>
                </a:effectLst>
                <a:latin typeface="Arial Black" pitchFamily="34" charset="0"/>
              </a:rPr>
              <a:t> 		        MCMoveOn@gmail.com</a:t>
            </a:r>
            <a:r>
              <a:rPr lang="en-US" sz="2800" dirty="0">
                <a:solidFill>
                  <a:prstClr val="white"/>
                </a:solidFill>
                <a:latin typeface="Arial Black" pitchFamily="34" charset="0"/>
              </a:rPr>
              <a:t>	</a:t>
            </a:r>
            <a:endParaRPr lang="en-US" sz="2800"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601200" cy="6629400"/>
          </a:xfrm>
        </p:spPr>
        <p:txBody>
          <a:bodyPr>
            <a:noAutofit/>
          </a:bodyPr>
          <a:lstStyle/>
          <a:p>
            <a:pPr marR="18231">
              <a:spcBef>
                <a:spcPts val="0"/>
              </a:spcBef>
              <a:spcAft>
                <a:spcPts val="1800"/>
              </a:spcAft>
              <a:buClr>
                <a:schemeClr val="tx1"/>
              </a:buClr>
            </a:pPr>
            <a:r>
              <a:rPr lang="en-US" sz="4000" b="0" dirty="0">
                <a:solidFill>
                  <a:schemeClr val="tx1"/>
                </a:solidFill>
                <a:effectLst/>
                <a:latin typeface="Arial Black" pitchFamily="34" charset="0"/>
                <a:ea typeface="+mn-ea"/>
                <a:cs typeface="+mn-cs"/>
              </a:rPr>
              <a:t/>
            </a:r>
            <a:br>
              <a:rPr lang="en-US" sz="4000" b="0" dirty="0">
                <a:solidFill>
                  <a:schemeClr val="tx1"/>
                </a:solidFill>
                <a:effectLst/>
                <a:latin typeface="Arial Black" pitchFamily="34" charset="0"/>
                <a:ea typeface="+mn-ea"/>
                <a:cs typeface="+mn-cs"/>
              </a:rPr>
            </a:br>
            <a:r>
              <a:rPr lang="en-US" sz="4000" b="0" dirty="0">
                <a:solidFill>
                  <a:schemeClr val="tx1"/>
                </a:solidFill>
                <a:effectLst/>
                <a:latin typeface="Arial Black" pitchFamily="34" charset="0"/>
                <a:ea typeface="+mn-ea"/>
                <a:cs typeface="+mn-cs"/>
              </a:rPr>
              <a:t/>
            </a:r>
            <a:br>
              <a:rPr lang="en-US" sz="4000" b="0" dirty="0">
                <a:solidFill>
                  <a:schemeClr val="tx1"/>
                </a:solidFill>
                <a:effectLst/>
                <a:latin typeface="Arial Black" pitchFamily="34" charset="0"/>
                <a:ea typeface="+mn-ea"/>
                <a:cs typeface="+mn-cs"/>
              </a:rPr>
            </a:br>
            <a:r>
              <a:rPr lang="en-US" sz="4000" b="0" dirty="0">
                <a:solidFill>
                  <a:schemeClr val="tx1"/>
                </a:solidFill>
                <a:effectLst/>
                <a:latin typeface="Arial Black" pitchFamily="34" charset="0"/>
                <a:ea typeface="+mn-ea"/>
                <a:cs typeface="+mn-cs"/>
              </a:rPr>
              <a:t/>
            </a:r>
            <a:br>
              <a:rPr lang="en-US" sz="4000" b="0" dirty="0">
                <a:solidFill>
                  <a:schemeClr val="tx1"/>
                </a:solidFill>
                <a:effectLst/>
                <a:latin typeface="Arial Black" pitchFamily="34" charset="0"/>
                <a:ea typeface="+mn-ea"/>
                <a:cs typeface="+mn-cs"/>
              </a:rPr>
            </a:br>
            <a:r>
              <a:rPr lang="en-US" sz="4000" b="0" dirty="0" smtClean="0">
                <a:solidFill>
                  <a:schemeClr val="tx1"/>
                </a:solidFill>
                <a:effectLst/>
                <a:latin typeface="Arial Black" pitchFamily="34" charset="0"/>
                <a:ea typeface="+mn-ea"/>
                <a:cs typeface="+mn-cs"/>
              </a:rPr>
              <a:t>	</a:t>
            </a:r>
            <a:r>
              <a:rPr lang="en-US" sz="4400" b="0" dirty="0" smtClean="0">
                <a:solidFill>
                  <a:schemeClr val="tx1"/>
                </a:solidFill>
                <a:effectLst>
                  <a:outerShdw blurRad="38100" dist="38100" dir="2700000" algn="tl">
                    <a:srgbClr val="000000">
                      <a:alpha val="43137"/>
                    </a:srgbClr>
                  </a:outerShdw>
                </a:effectLst>
                <a:latin typeface="Arial Black" pitchFamily="34" charset="0"/>
                <a:ea typeface="+mn-ea"/>
                <a:cs typeface="+mn-cs"/>
              </a:rPr>
              <a:t>Andrea Miller, PDA</a:t>
            </a:r>
            <a:r>
              <a:rPr lang="en-US" sz="4000" b="0" dirty="0">
                <a:solidFill>
                  <a:schemeClr val="tx1"/>
                </a:solidFill>
                <a:effectLst>
                  <a:outerShdw blurRad="38100" dist="38100" dir="2700000" algn="tl">
                    <a:srgbClr val="000000">
                      <a:alpha val="43137"/>
                    </a:srgbClr>
                  </a:outerShdw>
                </a:effectLst>
                <a:latin typeface="Arial Black" pitchFamily="34" charset="0"/>
                <a:ea typeface="+mn-ea"/>
                <a:cs typeface="+mn-cs"/>
              </a:rPr>
              <a:t/>
            </a:r>
            <a:br>
              <a:rPr lang="en-US" sz="4000" b="0" dirty="0">
                <a:solidFill>
                  <a:schemeClr val="tx1"/>
                </a:solidFill>
                <a:effectLst>
                  <a:outerShdw blurRad="38100" dist="38100" dir="2700000" algn="tl">
                    <a:srgbClr val="000000">
                      <a:alpha val="43137"/>
                    </a:srgbClr>
                  </a:outerShdw>
                </a:effectLst>
                <a:latin typeface="Arial Black" pitchFamily="34" charset="0"/>
                <a:ea typeface="+mn-ea"/>
                <a:cs typeface="+mn-cs"/>
              </a:rPr>
            </a:br>
            <a:r>
              <a:rPr lang="en-US" sz="4000" b="0" dirty="0" smtClean="0">
                <a:solidFill>
                  <a:schemeClr val="tx1"/>
                </a:solidFill>
                <a:effectLst>
                  <a:outerShdw blurRad="38100" dist="38100" dir="2700000" algn="tl">
                    <a:srgbClr val="000000">
                      <a:alpha val="43137"/>
                    </a:srgbClr>
                  </a:outerShdw>
                </a:effectLst>
                <a:latin typeface="Arial Black" pitchFamily="34" charset="0"/>
                <a:ea typeface="+mn-ea"/>
                <a:cs typeface="+mn-cs"/>
              </a:rPr>
              <a:t>	</a:t>
            </a:r>
            <a:r>
              <a:rPr lang="en-US" sz="40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ea typeface="+mn-ea"/>
                <a:cs typeface="+mn-cs"/>
              </a:rPr>
              <a:t>Co-Executive Director</a:t>
            </a:r>
            <a:br>
              <a:rPr lang="en-US" sz="40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ea typeface="+mn-ea"/>
                <a:cs typeface="+mn-cs"/>
              </a:rPr>
            </a:br>
            <a:r>
              <a:rPr lang="en-US" sz="40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ea typeface="+mn-ea"/>
                <a:cs typeface="+mn-cs"/>
              </a:rPr>
              <a:t>	</a:t>
            </a:r>
            <a:r>
              <a:rPr lang="en-US" sz="2400" b="0" dirty="0" smtClean="0">
                <a:solidFill>
                  <a:srgbClr val="FFFF00"/>
                </a:solidFill>
                <a:effectLst>
                  <a:outerShdw blurRad="38100" dist="38100" dir="2700000" algn="tl">
                    <a:srgbClr val="000000">
                      <a:alpha val="43137"/>
                    </a:srgbClr>
                  </a:outerShdw>
                </a:effectLst>
                <a:latin typeface="Arial Black" pitchFamily="34" charset="0"/>
                <a:ea typeface="+mn-ea"/>
                <a:cs typeface="+mn-cs"/>
              </a:rPr>
              <a:t>Contact</a:t>
            </a:r>
            <a:r>
              <a:rPr lang="en-US" sz="2400" b="0" dirty="0">
                <a:solidFill>
                  <a:srgbClr val="FFFF00"/>
                </a:solidFill>
                <a:effectLst>
                  <a:outerShdw blurRad="38100" dist="38100" dir="2700000" algn="tl">
                    <a:srgbClr val="000000">
                      <a:alpha val="43137"/>
                    </a:srgbClr>
                  </a:outerShdw>
                </a:effectLst>
                <a:latin typeface="Arial Black" pitchFamily="34" charset="0"/>
                <a:ea typeface="+mn-ea"/>
                <a:cs typeface="+mn-cs"/>
              </a:rPr>
              <a:t>:  </a:t>
            </a:r>
            <a:r>
              <a:rPr lang="en-US" sz="2400" b="0" dirty="0">
                <a:solidFill>
                  <a:schemeClr val="tx1"/>
                </a:solidFill>
                <a:effectLst>
                  <a:outerShdw blurRad="38100" dist="38100" dir="2700000" algn="tl">
                    <a:srgbClr val="000000">
                      <a:alpha val="43137"/>
                    </a:srgbClr>
                  </a:outerShdw>
                </a:effectLst>
                <a:latin typeface="Arial Black" pitchFamily="34" charset="0"/>
                <a:ea typeface="+mn-ea"/>
                <a:cs typeface="+mn-cs"/>
              </a:rPr>
              <a:t>andrea@pdamerica.org</a:t>
            </a:r>
            <a:br>
              <a:rPr lang="en-US" sz="2400" b="0" dirty="0">
                <a:solidFill>
                  <a:schemeClr val="tx1"/>
                </a:solidFill>
                <a:effectLst>
                  <a:outerShdw blurRad="38100" dist="38100" dir="2700000" algn="tl">
                    <a:srgbClr val="000000">
                      <a:alpha val="43137"/>
                    </a:srgbClr>
                  </a:outerShdw>
                </a:effectLst>
                <a:latin typeface="Arial Black" pitchFamily="34" charset="0"/>
                <a:ea typeface="+mn-ea"/>
                <a:cs typeface="+mn-cs"/>
              </a:rPr>
            </a:br>
            <a:r>
              <a:rPr lang="en-US" sz="1000" b="0" dirty="0">
                <a:solidFill>
                  <a:srgbClr val="CC89D3"/>
                </a:solidFill>
                <a:effectLst>
                  <a:outerShdw blurRad="38100" dist="38100" dir="2700000" algn="tl">
                    <a:srgbClr val="000000">
                      <a:alpha val="43137"/>
                    </a:srgbClr>
                  </a:outerShdw>
                </a:effectLst>
                <a:latin typeface="Arial Black" pitchFamily="34" charset="0"/>
              </a:rPr>
              <a:t/>
            </a:r>
            <a:br>
              <a:rPr lang="en-US" sz="1000" b="0" dirty="0">
                <a:solidFill>
                  <a:srgbClr val="CC89D3"/>
                </a:solidFill>
                <a:effectLst>
                  <a:outerShdw blurRad="38100" dist="38100" dir="2700000" algn="tl">
                    <a:srgbClr val="000000">
                      <a:alpha val="43137"/>
                    </a:srgbClr>
                  </a:outerShdw>
                </a:effectLst>
                <a:latin typeface="Arial Black" pitchFamily="34" charset="0"/>
              </a:rPr>
            </a:br>
            <a:r>
              <a:rPr lang="en-US" sz="1000" b="0" dirty="0">
                <a:solidFill>
                  <a:srgbClr val="CC89D3"/>
                </a:solidFill>
                <a:effectLst>
                  <a:outerShdw blurRad="38100" dist="38100" dir="2700000" algn="tl">
                    <a:srgbClr val="000000">
                      <a:alpha val="43137"/>
                    </a:srgbClr>
                  </a:outerShdw>
                </a:effectLst>
                <a:latin typeface="Arial Black" pitchFamily="34" charset="0"/>
              </a:rPr>
              <a:t>	</a:t>
            </a:r>
            <a:r>
              <a:rPr lang="en-US" sz="1000" b="0" dirty="0" smtClean="0">
                <a:solidFill>
                  <a:srgbClr val="CC89D3"/>
                </a:solidFill>
                <a:effectLst>
                  <a:outerShdw blurRad="38100" dist="38100" dir="2700000" algn="tl">
                    <a:srgbClr val="000000">
                      <a:alpha val="43137"/>
                    </a:srgbClr>
                  </a:outerShdw>
                </a:effectLst>
                <a:latin typeface="Arial Black" pitchFamily="34" charset="0"/>
              </a:rPr>
              <a:t/>
            </a:r>
            <a:br>
              <a:rPr lang="en-US" sz="1000" b="0" dirty="0" smtClean="0">
                <a:solidFill>
                  <a:srgbClr val="CC89D3"/>
                </a:solidFill>
                <a:effectLst>
                  <a:outerShdw blurRad="38100" dist="38100" dir="2700000" algn="tl">
                    <a:srgbClr val="000000">
                      <a:alpha val="43137"/>
                    </a:srgbClr>
                  </a:outerShdw>
                </a:effectLst>
                <a:latin typeface="Arial Black" pitchFamily="34" charset="0"/>
              </a:rPr>
            </a:br>
            <a:r>
              <a:rPr lang="en-US" sz="1000" b="0" dirty="0" smtClean="0">
                <a:solidFill>
                  <a:srgbClr val="CC89D3"/>
                </a:solidFill>
                <a:effectLst>
                  <a:outerShdw blurRad="38100" dist="38100" dir="2700000" algn="tl">
                    <a:srgbClr val="000000">
                      <a:alpha val="43137"/>
                    </a:srgbClr>
                  </a:outerShdw>
                </a:effectLst>
                <a:latin typeface="Arial Black" pitchFamily="34" charset="0"/>
              </a:rPr>
              <a:t>	</a:t>
            </a:r>
            <a:r>
              <a:rPr lang="en-US" sz="1000" b="0" dirty="0" smtClean="0">
                <a:solidFill>
                  <a:srgbClr val="CC89D3"/>
                </a:solidFill>
                <a:effectLst>
                  <a:outerShdw blurRad="38100" dist="38100" dir="2700000" algn="tl">
                    <a:srgbClr val="000000">
                      <a:alpha val="43137"/>
                    </a:srgbClr>
                  </a:outerShdw>
                </a:effectLst>
                <a:latin typeface="Arial Black" pitchFamily="34" charset="0"/>
              </a:rPr>
              <a:t>	</a:t>
            </a:r>
            <a:r>
              <a:rPr lang="en-US" sz="36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Campaign </a:t>
            </a:r>
            <a:r>
              <a:rPr lang="en-US" sz="3600" b="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Update:</a:t>
            </a:r>
            <a:r>
              <a:rPr lang="en-US" sz="3600" b="0" dirty="0">
                <a:solidFill>
                  <a:schemeClr val="tx2">
                    <a:lumMod val="90000"/>
                  </a:schemeClr>
                </a:solidFill>
                <a:effectLst>
                  <a:outerShdw blurRad="38100" dist="38100" dir="2700000" algn="tl">
                    <a:srgbClr val="000000">
                      <a:alpha val="43137"/>
                    </a:srgbClr>
                  </a:outerShdw>
                </a:effectLst>
                <a:latin typeface="Arial Black" pitchFamily="34" charset="0"/>
              </a:rPr>
              <a:t/>
            </a:r>
            <a:br>
              <a:rPr lang="en-US" sz="3600" b="0" dirty="0">
                <a:solidFill>
                  <a:schemeClr val="tx2">
                    <a:lumMod val="90000"/>
                  </a:schemeClr>
                </a:solidFill>
                <a:effectLst>
                  <a:outerShdw blurRad="38100" dist="38100" dir="2700000" algn="tl">
                    <a:srgbClr val="000000">
                      <a:alpha val="43137"/>
                    </a:srgbClr>
                  </a:outerShdw>
                </a:effectLst>
                <a:latin typeface="Arial Black" pitchFamily="34" charset="0"/>
              </a:rPr>
            </a:br>
            <a:r>
              <a:rPr lang="en-US" sz="3600" b="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r>
              <a:rPr lang="en-US" sz="4400" b="0" dirty="0">
                <a:solidFill>
                  <a:schemeClr val="tx1"/>
                </a:solidFill>
                <a:effectLst>
                  <a:outerShdw blurRad="38100" dist="38100" dir="2700000" algn="tl">
                    <a:srgbClr val="000000">
                      <a:alpha val="43137"/>
                    </a:srgbClr>
                  </a:outerShdw>
                </a:effectLst>
                <a:latin typeface="Arial Black" pitchFamily="34" charset="0"/>
              </a:rPr>
              <a:t>“Countdown to Coverage</a:t>
            </a:r>
            <a:r>
              <a:rPr lang="en-US" sz="4400" b="0" dirty="0" smtClean="0">
                <a:solidFill>
                  <a:schemeClr val="tx1"/>
                </a:solidFill>
                <a:effectLst>
                  <a:outerShdw blurRad="38100" dist="38100" dir="2700000" algn="tl">
                    <a:srgbClr val="000000">
                      <a:alpha val="43137"/>
                    </a:srgbClr>
                  </a:outerShdw>
                </a:effectLst>
                <a:latin typeface="Arial Black" pitchFamily="34" charset="0"/>
              </a:rPr>
              <a:t>”</a:t>
            </a:r>
            <a:br>
              <a:rPr lang="en-US" sz="4400" b="0" dirty="0" smtClean="0">
                <a:solidFill>
                  <a:schemeClr val="tx1"/>
                </a:solidFill>
                <a:effectLst>
                  <a:outerShdw blurRad="38100" dist="38100" dir="2700000" algn="tl">
                    <a:srgbClr val="000000">
                      <a:alpha val="43137"/>
                    </a:srgbClr>
                  </a:outerShdw>
                </a:effectLst>
                <a:latin typeface="Arial Black" pitchFamily="34" charset="0"/>
              </a:rPr>
            </a:br>
            <a:r>
              <a:rPr lang="en-US" sz="3600" b="0" dirty="0">
                <a:solidFill>
                  <a:srgbClr val="00EE6C"/>
                </a:solidFill>
                <a:effectLst>
                  <a:outerShdw blurRad="38100" dist="38100" dir="2700000" algn="tl">
                    <a:srgbClr val="000000">
                      <a:alpha val="43137"/>
                    </a:srgbClr>
                  </a:outerShdw>
                </a:effectLst>
                <a:latin typeface="Arial Black" pitchFamily="34" charset="0"/>
              </a:rPr>
              <a:t/>
            </a:r>
            <a:br>
              <a:rPr lang="en-US" sz="3600" b="0" dirty="0">
                <a:solidFill>
                  <a:srgbClr val="00EE6C"/>
                </a:solidFill>
                <a:effectLst>
                  <a:outerShdw blurRad="38100" dist="38100" dir="2700000" algn="tl">
                    <a:srgbClr val="000000">
                      <a:alpha val="43137"/>
                    </a:srgbClr>
                  </a:outerShdw>
                </a:effectLst>
                <a:latin typeface="Arial Black" pitchFamily="34" charset="0"/>
              </a:rPr>
            </a:br>
            <a:r>
              <a:rPr lang="en-US" sz="3600" b="0" dirty="0" smtClean="0">
                <a:solidFill>
                  <a:srgbClr val="00EE6C"/>
                </a:solidFill>
                <a:effectLst>
                  <a:outerShdw blurRad="38100" dist="38100" dir="2700000" algn="tl">
                    <a:srgbClr val="000000">
                      <a:alpha val="43137"/>
                    </a:srgbClr>
                  </a:outerShdw>
                </a:effectLst>
                <a:latin typeface="Arial Black" pitchFamily="34" charset="0"/>
              </a:rPr>
              <a:t>    </a:t>
            </a:r>
            <a:r>
              <a:rPr lang="en-US" sz="36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This week, </a:t>
            </a: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t</a:t>
            </a: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ell </a:t>
            </a: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C</a:t>
            </a:r>
            <a:r>
              <a:rPr lang="en-US" sz="3200" b="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ongress: </a:t>
            </a:r>
            <a:r>
              <a:rPr lang="en-US" sz="3200" b="0" dirty="0" smtClean="0">
                <a:solidFill>
                  <a:schemeClr val="tx1"/>
                </a:solidFill>
                <a:effectLst>
                  <a:outerShdw blurRad="38100" dist="38100" dir="2700000" algn="tl">
                    <a:srgbClr val="000000">
                      <a:alpha val="43137"/>
                    </a:srgbClr>
                  </a:outerShdw>
                </a:effectLst>
                <a:latin typeface="Arial Black" pitchFamily="34" charset="0"/>
              </a:rPr>
              <a:t/>
            </a:r>
            <a:br>
              <a:rPr lang="en-US" sz="3200" b="0" dirty="0" smtClean="0">
                <a:solidFill>
                  <a:schemeClr val="tx1"/>
                </a:solidFill>
                <a:effectLst>
                  <a:outerShdw blurRad="38100" dist="38100" dir="2700000" algn="tl">
                    <a:srgbClr val="000000">
                      <a:alpha val="43137"/>
                    </a:srgbClr>
                  </a:outerShdw>
                </a:effectLst>
                <a:latin typeface="Arial Black" pitchFamily="34" charset="0"/>
              </a:rPr>
            </a:br>
            <a:r>
              <a:rPr lang="en-US" sz="3200" b="0" dirty="0" smtClean="0">
                <a:solidFill>
                  <a:schemeClr val="tx1"/>
                </a:solidFill>
                <a:effectLst>
                  <a:outerShdw blurRad="38100" dist="38100" dir="2700000" algn="tl">
                    <a:srgbClr val="000000">
                      <a:alpha val="43137"/>
                    </a:srgbClr>
                  </a:outerShdw>
                </a:effectLst>
                <a:latin typeface="Arial Black" pitchFamily="34" charset="0"/>
              </a:rPr>
              <a:t>    </a:t>
            </a:r>
            <a:r>
              <a:rPr lang="en-US" sz="3200" b="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No Fast Track!</a:t>
            </a:r>
            <a:r>
              <a:rPr lang="en-US" sz="3200" b="0" dirty="0" smtClean="0">
                <a:solidFill>
                  <a:schemeClr val="tx1"/>
                </a:solidFill>
                <a:effectLst>
                  <a:outerShdw blurRad="38100" dist="38100" dir="2700000" algn="tl">
                    <a:srgbClr val="000000">
                      <a:alpha val="43137"/>
                    </a:srgbClr>
                  </a:outerShdw>
                </a:effectLst>
                <a:latin typeface="Arial Black" pitchFamily="34" charset="0"/>
              </a:rPr>
              <a:t> </a:t>
            </a:r>
            <a:r>
              <a:rPr lang="en-US" sz="3200" b="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Protect “</a:t>
            </a:r>
            <a:r>
              <a:rPr lang="en-US" sz="3200" b="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Buy </a:t>
            </a:r>
            <a:r>
              <a:rPr lang="en-US" sz="3200" b="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American” </a:t>
            </a:r>
            <a:r>
              <a:rPr lang="en-US" sz="3200" b="0" dirty="0">
                <a:solidFill>
                  <a:schemeClr val="bg2">
                    <a:lumMod val="40000"/>
                    <a:lumOff val="60000"/>
                  </a:schemeClr>
                </a:solidFill>
                <a:effectLst>
                  <a:outerShdw blurRad="38100" dist="38100" dir="2700000" algn="tl">
                    <a:srgbClr val="000000">
                      <a:alpha val="43137"/>
                    </a:srgbClr>
                  </a:outerShdw>
                </a:effectLst>
                <a:latin typeface="Arial Black" pitchFamily="34" charset="0"/>
              </a:rPr>
              <a:t> </a:t>
            </a:r>
            <a:r>
              <a:rPr lang="en-US" sz="3200" b="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  </a:t>
            </a:r>
            <a:r>
              <a:rPr lang="en-US" sz="3200" b="0" dirty="0" smtClean="0">
                <a:solidFill>
                  <a:schemeClr val="tx1"/>
                </a:solidFill>
                <a:effectLst>
                  <a:outerShdw blurRad="38100" dist="38100" dir="2700000" algn="tl">
                    <a:srgbClr val="000000">
                      <a:alpha val="43137"/>
                    </a:srgbClr>
                  </a:outerShdw>
                </a:effectLst>
                <a:latin typeface="Arial Black" pitchFamily="34" charset="0"/>
              </a:rPr>
              <a:t>	</a:t>
            </a:r>
            <a:r>
              <a:rPr lang="en-US" sz="2600" dirty="0" smtClean="0">
                <a:solidFill>
                  <a:schemeClr val="tx1"/>
                </a:solidFill>
                <a:effectLst>
                  <a:outerShdw blurRad="38100" dist="38100" dir="2700000" algn="tl">
                    <a:srgbClr val="000000">
                      <a:alpha val="43137"/>
                    </a:srgbClr>
                  </a:outerShdw>
                </a:effectLst>
                <a:latin typeface="Arial Black" pitchFamily="34" charset="0"/>
              </a:rPr>
              <a:t>Click here to get started: http</a:t>
            </a:r>
            <a:r>
              <a:rPr lang="en-US" sz="2600" dirty="0" smtClean="0">
                <a:solidFill>
                  <a:schemeClr val="tx1"/>
                </a:solidFill>
                <a:effectLst>
                  <a:outerShdw blurRad="38100" dist="38100" dir="2700000" algn="tl">
                    <a:srgbClr val="000000">
                      <a:alpha val="43137"/>
                    </a:srgbClr>
                  </a:outerShdw>
                </a:effectLst>
                <a:latin typeface="Arial Black" pitchFamily="34" charset="0"/>
              </a:rPr>
              <a:t>://bit.ly/IO9hXO</a:t>
            </a:r>
            <a:r>
              <a:rPr lang="en-US" sz="2600" dirty="0" smtClean="0">
                <a:solidFill>
                  <a:srgbClr val="FFFF00"/>
                </a:solidFill>
                <a:effectLst>
                  <a:outerShdw blurRad="38100" dist="38100" dir="2700000" algn="tl">
                    <a:srgbClr val="000000">
                      <a:alpha val="43137"/>
                    </a:srgbClr>
                  </a:outerShdw>
                </a:effectLst>
                <a:latin typeface="Arial Black" pitchFamily="34" charset="0"/>
              </a:rPr>
              <a:t> </a:t>
            </a:r>
            <a:r>
              <a:rPr lang="en-US" sz="2600" b="0" dirty="0" smtClean="0">
                <a:solidFill>
                  <a:srgbClr val="00EE6C"/>
                </a:solidFill>
                <a:effectLst>
                  <a:outerShdw blurRad="38100" dist="38100" dir="2700000" algn="tl">
                    <a:srgbClr val="000000">
                      <a:alpha val="43137"/>
                    </a:srgbClr>
                  </a:outerShdw>
                </a:effectLst>
                <a:latin typeface="Arial Black" pitchFamily="34" charset="0"/>
              </a:rPr>
              <a:t/>
            </a:r>
            <a:br>
              <a:rPr lang="en-US" sz="2600" b="0" dirty="0" smtClean="0">
                <a:solidFill>
                  <a:srgbClr val="00EE6C"/>
                </a:solidFill>
                <a:effectLst>
                  <a:outerShdw blurRad="38100" dist="38100" dir="2700000" algn="tl">
                    <a:srgbClr val="000000">
                      <a:alpha val="43137"/>
                    </a:srgbClr>
                  </a:outerShdw>
                </a:effectLst>
                <a:latin typeface="Arial Black" pitchFamily="34" charset="0"/>
              </a:rPr>
            </a:br>
            <a:r>
              <a:rPr lang="en-US" sz="2600" b="0" dirty="0" smtClean="0">
                <a:solidFill>
                  <a:srgbClr val="00EE6C"/>
                </a:solidFill>
                <a:effectLst>
                  <a:outerShdw blurRad="38100" dist="38100" dir="2700000" algn="tl">
                    <a:srgbClr val="000000">
                      <a:alpha val="43137"/>
                    </a:srgbClr>
                  </a:outerShdw>
                </a:effectLst>
                <a:latin typeface="Arial Black" pitchFamily="34" charset="0"/>
              </a:rPr>
              <a:t>	</a:t>
            </a:r>
            <a:r>
              <a:rPr lang="en-US" sz="2600" b="0" dirty="0">
                <a:solidFill>
                  <a:srgbClr val="92D050"/>
                </a:solidFill>
                <a:effectLst>
                  <a:outerShdw blurRad="38100" dist="38100" dir="2700000" algn="tl">
                    <a:srgbClr val="000000">
                      <a:alpha val="43137"/>
                    </a:srgbClr>
                  </a:outerShdw>
                </a:effectLst>
                <a:latin typeface="Arial Black" pitchFamily="34" charset="0"/>
              </a:rPr>
              <a:t>	</a:t>
            </a:r>
            <a:r>
              <a:rPr lang="en-US" sz="2600" b="0" dirty="0" smtClean="0">
                <a:solidFill>
                  <a:srgbClr val="92D050"/>
                </a:solidFill>
                <a:effectLst>
                  <a:outerShdw blurRad="38100" dist="38100" dir="2700000" algn="tl">
                    <a:srgbClr val="000000">
                      <a:alpha val="43137"/>
                    </a:srgbClr>
                  </a:outerShdw>
                </a:effectLst>
                <a:latin typeface="Arial Black" pitchFamily="34" charset="0"/>
              </a:rPr>
              <a:t>	</a:t>
            </a:r>
            <a:r>
              <a:rPr lang="en-US" sz="4000" b="0" dirty="0" smtClean="0">
                <a:solidFill>
                  <a:srgbClr val="92D050"/>
                </a:solidFill>
                <a:effectLst>
                  <a:outerShdw blurRad="38100" dist="38100" dir="2700000" algn="tl">
                    <a:srgbClr val="000000">
                      <a:alpha val="43137"/>
                    </a:srgbClr>
                  </a:outerShdw>
                </a:effectLst>
                <a:latin typeface="Arial Black" pitchFamily="34" charset="0"/>
              </a:rPr>
              <a:t>   	</a:t>
            </a:r>
            <a:r>
              <a:rPr lang="en-US" sz="3200" b="0" dirty="0" smtClean="0">
                <a:solidFill>
                  <a:srgbClr val="FFFF00"/>
                </a:solidFill>
                <a:effectLst>
                  <a:outerShdw blurRad="38100" dist="38100" dir="2700000" algn="tl">
                    <a:srgbClr val="000000">
                      <a:alpha val="43137"/>
                    </a:srgbClr>
                  </a:outerShdw>
                </a:effectLst>
                <a:latin typeface="Arial Black" pitchFamily="34" charset="0"/>
              </a:rPr>
              <a:t>www.pdamerica.org/tpp </a:t>
            </a:r>
            <a:r>
              <a:rPr lang="en-US" sz="3200" b="0" dirty="0">
                <a:solidFill>
                  <a:srgbClr val="FFFF00"/>
                </a:solidFill>
                <a:effectLst>
                  <a:outerShdw blurRad="38100" dist="38100" dir="2700000" algn="tl">
                    <a:srgbClr val="000000">
                      <a:alpha val="43137"/>
                    </a:srgbClr>
                  </a:outerShdw>
                </a:effectLst>
                <a:latin typeface="Arial Black" pitchFamily="34" charset="0"/>
              </a:rPr>
              <a:t/>
            </a:r>
            <a:br>
              <a:rPr lang="en-US" sz="3200" b="0" dirty="0">
                <a:solidFill>
                  <a:srgbClr val="FFFF00"/>
                </a:solidFill>
                <a:effectLst>
                  <a:outerShdw blurRad="38100" dist="38100" dir="2700000" algn="tl">
                    <a:srgbClr val="000000">
                      <a:alpha val="43137"/>
                    </a:srgbClr>
                  </a:outerShdw>
                </a:effectLst>
                <a:latin typeface="Arial Black" pitchFamily="34" charset="0"/>
              </a:rPr>
            </a:br>
            <a:r>
              <a:rPr lang="en-US" sz="4000" b="0" dirty="0">
                <a:solidFill>
                  <a:srgbClr val="FFFF00"/>
                </a:solidFill>
                <a:effectLst>
                  <a:outerShdw blurRad="38100" dist="38100" dir="2700000" algn="tl">
                    <a:srgbClr val="000000">
                      <a:alpha val="43137"/>
                    </a:srgbClr>
                  </a:outerShdw>
                </a:effectLst>
                <a:latin typeface="Arial Black" pitchFamily="34" charset="0"/>
              </a:rPr>
              <a:t/>
            </a:r>
            <a:br>
              <a:rPr lang="en-US" sz="4000" b="0" dirty="0">
                <a:solidFill>
                  <a:srgbClr val="FFFF00"/>
                </a:solidFill>
                <a:effectLst>
                  <a:outerShdw blurRad="38100" dist="38100" dir="2700000" algn="tl">
                    <a:srgbClr val="000000">
                      <a:alpha val="43137"/>
                    </a:srgbClr>
                  </a:outerShdw>
                </a:effectLst>
                <a:latin typeface="Arial Black" pitchFamily="34" charset="0"/>
              </a:rPr>
            </a:br>
            <a:r>
              <a:rPr lang="en-US" sz="3200" b="0" u="sng" dirty="0">
                <a:solidFill>
                  <a:schemeClr val="tx1"/>
                </a:solidFill>
                <a:effectLst/>
                <a:latin typeface="Arial Black" pitchFamily="34" charset="0"/>
                <a:ea typeface="+mn-ea"/>
                <a:cs typeface="+mn-cs"/>
              </a:rPr>
              <a:t/>
            </a:r>
            <a:br>
              <a:rPr lang="en-US" sz="3200" b="0" u="sng" dirty="0">
                <a:solidFill>
                  <a:schemeClr val="tx1"/>
                </a:solidFill>
                <a:effectLst/>
                <a:latin typeface="Arial Black" pitchFamily="34" charset="0"/>
                <a:ea typeface="+mn-ea"/>
                <a:cs typeface="+mn-cs"/>
              </a:rPr>
            </a:br>
            <a:r>
              <a:rPr lang="en-US" sz="3200" b="0" dirty="0">
                <a:solidFill>
                  <a:schemeClr val="tx1"/>
                </a:solidFill>
                <a:effectLst/>
                <a:latin typeface="Arial Black" pitchFamily="34" charset="0"/>
                <a:ea typeface="+mn-ea"/>
                <a:cs typeface="+mn-cs"/>
              </a:rPr>
              <a:t>  </a:t>
            </a:r>
            <a:r>
              <a:rPr lang="en-US" sz="3200" b="0" dirty="0">
                <a:solidFill>
                  <a:schemeClr val="accent2">
                    <a:lumMod val="60000"/>
                    <a:lumOff val="40000"/>
                  </a:schemeClr>
                </a:solidFill>
                <a:effectLst/>
                <a:latin typeface="Arial Black" pitchFamily="34" charset="0"/>
                <a:ea typeface="+mn-ea"/>
                <a:cs typeface="+mn-cs"/>
              </a:rPr>
              <a:t/>
            </a:r>
            <a:br>
              <a:rPr lang="en-US" sz="3200" b="0" dirty="0">
                <a:solidFill>
                  <a:schemeClr val="accent2">
                    <a:lumMod val="60000"/>
                    <a:lumOff val="40000"/>
                  </a:schemeClr>
                </a:solidFill>
                <a:effectLst/>
                <a:latin typeface="Arial Black" pitchFamily="34" charset="0"/>
                <a:ea typeface="+mn-ea"/>
                <a:cs typeface="+mn-cs"/>
              </a:rPr>
            </a:br>
            <a:endParaRPr lang="en-US" sz="2000" dirty="0">
              <a:solidFill>
                <a:schemeClr val="tx1"/>
              </a:solidFill>
            </a:endParaRPr>
          </a:p>
        </p:txBody>
      </p:sp>
      <p:pic>
        <p:nvPicPr>
          <p:cNvPr id="3" name="Picture Placeholder 6" descr="Andrea Miller.gif"/>
          <p:cNvPicPr>
            <a:picLocks noChangeAspect="1"/>
          </p:cNvPicPr>
          <p:nvPr/>
        </p:nvPicPr>
        <p:blipFill>
          <a:blip r:embed="rId3" cstate="print"/>
          <a:srcRect l="6824" t="-1336" r="9649" b="12037"/>
          <a:stretch>
            <a:fillRect/>
          </a:stretch>
        </p:blipFill>
        <p:spPr>
          <a:xfrm>
            <a:off x="6705600" y="533400"/>
            <a:ext cx="1752600" cy="228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858000"/>
          </a:xfrm>
        </p:spPr>
        <p:txBody>
          <a:bodyPr>
            <a:noAutofit/>
          </a:bodyPr>
          <a:lstStyle/>
          <a:p>
            <a:pPr algn="r">
              <a:lnSpc>
                <a:spcPts val="3000"/>
              </a:lnSpc>
              <a:spcBef>
                <a:spcPts val="0"/>
              </a:spcBef>
              <a:spcAft>
                <a:spcPts val="2400"/>
              </a:spcAft>
            </a:pPr>
            <a:r>
              <a:rPr lang="en-US" sz="4000" dirty="0" smtClean="0">
                <a:solidFill>
                  <a:schemeClr val="tx1"/>
                </a:solidFill>
                <a:effectLst>
                  <a:outerShdw blurRad="38100" dist="38100" dir="2700000" algn="tl">
                    <a:srgbClr val="000000">
                      <a:alpha val="43137"/>
                    </a:srgbClr>
                  </a:outerShdw>
                </a:effectLst>
                <a:latin typeface="Arial Black" pitchFamily="34" charset="0"/>
              </a:rPr>
              <a:t/>
            </a:r>
            <a:br>
              <a:rPr lang="en-US" sz="4000" dirty="0" smtClean="0">
                <a:solidFill>
                  <a:schemeClr val="tx1"/>
                </a:solidFill>
                <a:effectLst>
                  <a:outerShdw blurRad="38100" dist="38100" dir="2700000" algn="tl">
                    <a:srgbClr val="000000">
                      <a:alpha val="43137"/>
                    </a:srgbClr>
                  </a:outerShdw>
                </a:effectLst>
                <a:latin typeface="Arial Black" pitchFamily="34" charset="0"/>
              </a:rPr>
            </a:br>
            <a:r>
              <a:rPr lang="en-US" sz="4000" dirty="0" smtClean="0">
                <a:solidFill>
                  <a:schemeClr val="tx1"/>
                </a:solidFill>
                <a:effectLst>
                  <a:outerShdw blurRad="38100" dist="38100" dir="2700000" algn="tl">
                    <a:srgbClr val="000000">
                      <a:alpha val="43137"/>
                    </a:srgbClr>
                  </a:outerShdw>
                </a:effectLst>
                <a:latin typeface="Arial Black" pitchFamily="34" charset="0"/>
              </a:rPr>
              <a:t>COUNTDOWN </a:t>
            </a:r>
            <a:r>
              <a:rPr lang="en-US" sz="4000" dirty="0">
                <a:solidFill>
                  <a:schemeClr val="tx1"/>
                </a:solidFill>
                <a:effectLst>
                  <a:outerShdw blurRad="38100" dist="38100" dir="2700000" algn="tl">
                    <a:srgbClr val="000000">
                      <a:alpha val="43137"/>
                    </a:srgbClr>
                  </a:outerShdw>
                </a:effectLst>
                <a:latin typeface="Arial Black" pitchFamily="34" charset="0"/>
              </a:rPr>
              <a:t>TO COVERAGE   </a:t>
            </a:r>
            <a:r>
              <a:rPr lang="en-US" sz="4000" dirty="0" smtClean="0">
                <a:solidFill>
                  <a:schemeClr val="tx1"/>
                </a:solidFill>
                <a:effectLst>
                  <a:outerShdw blurRad="38100" dist="38100" dir="2700000" algn="tl">
                    <a:srgbClr val="000000">
                      <a:alpha val="43137"/>
                    </a:srgbClr>
                  </a:outerShdw>
                </a:effectLst>
                <a:latin typeface="Arial Black" pitchFamily="34" charset="0"/>
              </a:rPr>
              <a:t/>
            </a:r>
            <a:br>
              <a:rPr lang="en-US" sz="4000" dirty="0" smtClean="0">
                <a:solidFill>
                  <a:schemeClr val="tx1"/>
                </a:solidFill>
                <a:effectLst>
                  <a:outerShdw blurRad="38100" dist="38100" dir="2700000" algn="tl">
                    <a:srgbClr val="000000">
                      <a:alpha val="43137"/>
                    </a:srgbClr>
                  </a:outerShdw>
                </a:effectLst>
                <a:latin typeface="Arial Black" pitchFamily="34" charset="0"/>
              </a:rPr>
            </a:br>
            <a:r>
              <a:rPr lang="en-US" sz="4400" dirty="0" smtClean="0">
                <a:solidFill>
                  <a:schemeClr val="tx1"/>
                </a:solidFill>
                <a:effectLst>
                  <a:outerShdw blurRad="38100" dist="38100" dir="2700000" algn="tl">
                    <a:srgbClr val="000000">
                      <a:alpha val="43137"/>
                    </a:srgbClr>
                  </a:outerShdw>
                </a:effectLst>
                <a:latin typeface="Arial Black" pitchFamily="34" charset="0"/>
              </a:rPr>
              <a:t/>
            </a:r>
            <a:br>
              <a:rPr lang="en-US" sz="4400" dirty="0" smtClean="0">
                <a:solidFill>
                  <a:schemeClr val="tx1"/>
                </a:solidFill>
                <a:effectLst>
                  <a:outerShdw blurRad="38100" dist="38100" dir="2700000" algn="tl">
                    <a:srgbClr val="000000">
                      <a:alpha val="43137"/>
                    </a:srgbClr>
                  </a:outerShdw>
                </a:effectLst>
                <a:latin typeface="Arial Black" pitchFamily="34" charset="0"/>
              </a:rPr>
            </a:br>
            <a:r>
              <a:rPr lang="en-US" sz="44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Fight the TPP Propaganda!</a:t>
            </a:r>
            <a:r>
              <a:rPr lang="en-US" sz="36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r>
            <a:br>
              <a:rPr lang="en-US" sz="36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36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 </a:t>
            </a:r>
            <a:br>
              <a:rPr lang="en-US" sz="36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br>
            <a:r>
              <a:rPr lang="en-US" sz="3200" i="1" u="sng" dirty="0" smtClean="0">
                <a:solidFill>
                  <a:schemeClr val="tx1"/>
                </a:solidFill>
                <a:effectLst>
                  <a:outerShdw blurRad="38100" dist="38100" dir="2700000" algn="tl">
                    <a:srgbClr val="000000">
                      <a:alpha val="43137"/>
                    </a:srgbClr>
                  </a:outerShdw>
                </a:effectLst>
                <a:latin typeface="Arial Black" pitchFamily="34" charset="0"/>
              </a:rPr>
              <a:t>Content Constantly Updated!</a:t>
            </a:r>
            <a:r>
              <a:rPr lang="en-US" sz="3200" u="sng" dirty="0">
                <a:solidFill>
                  <a:schemeClr val="tx1"/>
                </a:solidFill>
                <a:effectLst>
                  <a:outerShdw blurRad="38100" dist="38100" dir="2700000" algn="tl">
                    <a:srgbClr val="000000">
                      <a:alpha val="43137"/>
                    </a:srgbClr>
                  </a:outerShdw>
                </a:effectLst>
                <a:latin typeface="Arial Black" pitchFamily="34" charset="0"/>
              </a:rPr>
              <a:t/>
            </a:r>
            <a:br>
              <a:rPr lang="en-US" sz="3200" u="sng" dirty="0">
                <a:solidFill>
                  <a:schemeClr val="tx1"/>
                </a:solidFill>
                <a:effectLst>
                  <a:outerShdw blurRad="38100" dist="38100" dir="2700000" algn="tl">
                    <a:srgbClr val="000000">
                      <a:alpha val="43137"/>
                    </a:srgbClr>
                  </a:outerShdw>
                </a:effectLst>
                <a:latin typeface="Arial Black" pitchFamily="34" charset="0"/>
              </a:rPr>
            </a:br>
            <a:r>
              <a:rPr lang="en-US" sz="3200" u="sng" dirty="0" smtClean="0">
                <a:solidFill>
                  <a:schemeClr val="tx1"/>
                </a:solidFill>
                <a:effectLst>
                  <a:outerShdw blurRad="38100" dist="38100" dir="2700000" algn="tl">
                    <a:srgbClr val="000000">
                      <a:alpha val="43137"/>
                    </a:srgbClr>
                  </a:outerShdw>
                </a:effectLst>
                <a:latin typeface="Arial Black" pitchFamily="34" charset="0"/>
              </a:rPr>
              <a:t/>
            </a:r>
            <a:br>
              <a:rPr lang="en-US" sz="3200" u="sng" dirty="0" smtClean="0">
                <a:solidFill>
                  <a:schemeClr val="tx1"/>
                </a:solidFill>
                <a:effectLst>
                  <a:outerShdw blurRad="38100" dist="38100" dir="2700000" algn="tl">
                    <a:srgbClr val="000000">
                      <a:alpha val="43137"/>
                    </a:srgbClr>
                  </a:outerShdw>
                </a:effectLst>
                <a:latin typeface="Arial Black" pitchFamily="34" charset="0"/>
              </a:rPr>
            </a:br>
            <a:r>
              <a:rPr lang="en-US" sz="2000" dirty="0" smtClean="0">
                <a:solidFill>
                  <a:srgbClr val="FFFF00"/>
                </a:solidFill>
                <a:effectLst>
                  <a:outerShdw blurRad="38100" dist="38100" dir="2700000" algn="tl">
                    <a:srgbClr val="000000">
                      <a:alpha val="43137"/>
                    </a:srgbClr>
                  </a:outerShdw>
                </a:effectLst>
                <a:latin typeface="Arial Black" pitchFamily="34" charset="0"/>
              </a:rPr>
              <a:t>Copy </a:t>
            </a:r>
            <a:r>
              <a:rPr lang="en-US" sz="2000" dirty="0">
                <a:solidFill>
                  <a:srgbClr val="FFFF00"/>
                </a:solidFill>
                <a:effectLst>
                  <a:outerShdw blurRad="38100" dist="38100" dir="2700000" algn="tl">
                    <a:srgbClr val="000000">
                      <a:alpha val="43137"/>
                    </a:srgbClr>
                  </a:outerShdw>
                </a:effectLst>
                <a:latin typeface="Arial Black" pitchFamily="34" charset="0"/>
              </a:rPr>
              <a:t>and paste the link below into your </a:t>
            </a:r>
            <a:br>
              <a:rPr lang="en-US" sz="2000" dirty="0">
                <a:solidFill>
                  <a:srgbClr val="FFFF00"/>
                </a:solidFill>
                <a:effectLst>
                  <a:outerShdw blurRad="38100" dist="38100" dir="2700000" algn="tl">
                    <a:srgbClr val="000000">
                      <a:alpha val="43137"/>
                    </a:srgbClr>
                  </a:outerShdw>
                </a:effectLst>
                <a:latin typeface="Arial Black" pitchFamily="34" charset="0"/>
              </a:rPr>
            </a:br>
            <a:r>
              <a:rPr lang="en-US" sz="2000" dirty="0">
                <a:solidFill>
                  <a:srgbClr val="FFFF00"/>
                </a:solidFill>
                <a:effectLst>
                  <a:outerShdw blurRad="38100" dist="38100" dir="2700000" algn="tl">
                    <a:srgbClr val="000000">
                      <a:alpha val="43137"/>
                    </a:srgbClr>
                  </a:outerShdw>
                </a:effectLst>
                <a:latin typeface="Arial Black" pitchFamily="34" charset="0"/>
              </a:rPr>
              <a:t>		browser to write and send a “letter </a:t>
            </a:r>
            <a:br>
              <a:rPr lang="en-US" sz="2000" dirty="0">
                <a:solidFill>
                  <a:srgbClr val="FFFF00"/>
                </a:solidFill>
                <a:effectLst>
                  <a:outerShdw blurRad="38100" dist="38100" dir="2700000" algn="tl">
                    <a:srgbClr val="000000">
                      <a:alpha val="43137"/>
                    </a:srgbClr>
                  </a:outerShdw>
                </a:effectLst>
                <a:latin typeface="Arial Black" pitchFamily="34" charset="0"/>
              </a:rPr>
            </a:br>
            <a:r>
              <a:rPr lang="en-US" sz="2000" dirty="0">
                <a:solidFill>
                  <a:srgbClr val="FFFF00"/>
                </a:solidFill>
                <a:effectLst>
                  <a:outerShdw blurRad="38100" dist="38100" dir="2700000" algn="tl">
                    <a:srgbClr val="000000">
                      <a:alpha val="43137"/>
                    </a:srgbClr>
                  </a:outerShdw>
                </a:effectLst>
                <a:latin typeface="Arial Black" pitchFamily="34" charset="0"/>
              </a:rPr>
              <a:t>to the editor” to your newspaper</a:t>
            </a:r>
            <a:br>
              <a:rPr lang="en-US" sz="2000" dirty="0">
                <a:solidFill>
                  <a:srgbClr val="FFFF00"/>
                </a:solidFill>
                <a:effectLst>
                  <a:outerShdw blurRad="38100" dist="38100" dir="2700000" algn="tl">
                    <a:srgbClr val="000000">
                      <a:alpha val="43137"/>
                    </a:srgbClr>
                  </a:outerShdw>
                </a:effectLst>
                <a:latin typeface="Arial Black" pitchFamily="34" charset="0"/>
              </a:rPr>
            </a:br>
            <a:r>
              <a:rPr lang="en-US" sz="2000" i="1" u="sng" dirty="0">
                <a:solidFill>
                  <a:schemeClr val="tx1"/>
                </a:solidFill>
                <a:effectLst>
                  <a:outerShdw blurRad="38100" dist="38100" dir="2700000" algn="tl">
                    <a:srgbClr val="000000">
                      <a:alpha val="43137"/>
                    </a:srgbClr>
                  </a:outerShdw>
                </a:effectLst>
                <a:latin typeface="Arial Black" pitchFamily="34" charset="0"/>
              </a:rPr>
              <a:t>demanding</a:t>
            </a:r>
            <a:r>
              <a:rPr lang="en-US" sz="2000" dirty="0">
                <a:solidFill>
                  <a:srgbClr val="FFFF00"/>
                </a:solidFill>
                <a:effectLst>
                  <a:outerShdw blurRad="38100" dist="38100" dir="2700000" algn="tl">
                    <a:srgbClr val="000000">
                      <a:alpha val="43137"/>
                    </a:srgbClr>
                  </a:outerShdw>
                </a:effectLst>
                <a:latin typeface="Arial Black" pitchFamily="34" charset="0"/>
              </a:rPr>
              <a:t> they cover TPP! </a:t>
            </a:r>
            <a:br>
              <a:rPr lang="en-US" sz="2000" dirty="0">
                <a:solidFill>
                  <a:srgbClr val="FFFF00"/>
                </a:solidFill>
                <a:effectLst>
                  <a:outerShdw blurRad="38100" dist="38100" dir="2700000" algn="tl">
                    <a:srgbClr val="000000">
                      <a:alpha val="43137"/>
                    </a:srgbClr>
                  </a:outerShdw>
                </a:effectLst>
                <a:latin typeface="Arial Black" pitchFamily="34" charset="0"/>
              </a:rPr>
            </a:br>
            <a:r>
              <a:rPr lang="en-US" sz="2400" i="1"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rPr>
              <a:t>Choose </a:t>
            </a:r>
            <a:r>
              <a:rPr lang="en-US" sz="2400" i="1" dirty="0">
                <a:solidFill>
                  <a:schemeClr val="bg2">
                    <a:lumMod val="40000"/>
                    <a:lumOff val="60000"/>
                  </a:schemeClr>
                </a:solidFill>
                <a:effectLst>
                  <a:outerShdw blurRad="38100" dist="38100" dir="2700000" algn="tl">
                    <a:srgbClr val="000000">
                      <a:alpha val="43137"/>
                    </a:srgbClr>
                  </a:outerShdw>
                </a:effectLst>
                <a:latin typeface="Arial Black" pitchFamily="34" charset="0"/>
              </a:rPr>
              <a:t>from pre-written content, </a:t>
            </a:r>
            <a:br>
              <a:rPr lang="en-US" sz="2400" i="1" dirty="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2400" i="1" dirty="0">
                <a:solidFill>
                  <a:schemeClr val="bg2">
                    <a:lumMod val="40000"/>
                    <a:lumOff val="60000"/>
                  </a:schemeClr>
                </a:solidFill>
                <a:effectLst>
                  <a:outerShdw blurRad="38100" dist="38100" dir="2700000" algn="tl">
                    <a:srgbClr val="000000">
                      <a:alpha val="43137"/>
                    </a:srgbClr>
                  </a:outerShdw>
                </a:effectLst>
                <a:latin typeface="Arial Black" pitchFamily="34" charset="0"/>
              </a:rPr>
              <a:t>or compose your own and click </a:t>
            </a:r>
            <a:br>
              <a:rPr lang="en-US" sz="2400" i="1" dirty="0">
                <a:solidFill>
                  <a:schemeClr val="bg2">
                    <a:lumMod val="40000"/>
                    <a:lumOff val="60000"/>
                  </a:schemeClr>
                </a:solidFill>
                <a:effectLst>
                  <a:outerShdw blurRad="38100" dist="38100" dir="2700000" algn="tl">
                    <a:srgbClr val="000000">
                      <a:alpha val="43137"/>
                    </a:srgbClr>
                  </a:outerShdw>
                </a:effectLst>
                <a:latin typeface="Arial Black" pitchFamily="34" charset="0"/>
              </a:rPr>
            </a:br>
            <a:r>
              <a:rPr lang="en-US" sz="2400" i="1" dirty="0">
                <a:solidFill>
                  <a:schemeClr val="bg2">
                    <a:lumMod val="40000"/>
                    <a:lumOff val="60000"/>
                  </a:schemeClr>
                </a:solidFill>
                <a:effectLst>
                  <a:outerShdw blurRad="38100" dist="38100" dir="2700000" algn="tl">
                    <a:srgbClr val="000000">
                      <a:alpha val="43137"/>
                    </a:srgbClr>
                  </a:outerShdw>
                </a:effectLst>
                <a:latin typeface="Arial Black" pitchFamily="34" charset="0"/>
              </a:rPr>
              <a:t>to send: </a:t>
            </a:r>
            <a:r>
              <a:rPr lang="en-US" sz="2400" dirty="0">
                <a:solidFill>
                  <a:schemeClr val="tx1"/>
                </a:solidFill>
                <a:effectLst>
                  <a:outerShdw blurRad="38100" dist="38100" dir="2700000" algn="tl">
                    <a:srgbClr val="000000">
                      <a:alpha val="43137"/>
                    </a:srgbClr>
                  </a:outerShdw>
                </a:effectLst>
                <a:latin typeface="Arial Black" pitchFamily="34" charset="0"/>
              </a:rPr>
              <a:t>http://bit.ly/IO9hXO</a:t>
            </a:r>
            <a:br>
              <a:rPr lang="en-US" sz="2400" dirty="0">
                <a:solidFill>
                  <a:schemeClr val="tx1"/>
                </a:solidFill>
                <a:effectLst>
                  <a:outerShdw blurRad="38100" dist="38100" dir="2700000" algn="tl">
                    <a:srgbClr val="000000">
                      <a:alpha val="43137"/>
                    </a:srgbClr>
                  </a:outerShdw>
                </a:effectLst>
                <a:latin typeface="Arial Black" pitchFamily="34" charset="0"/>
              </a:rPr>
            </a:br>
            <a:r>
              <a:rPr lang="en-US" sz="2400" dirty="0" smtClean="0">
                <a:solidFill>
                  <a:srgbClr val="FFFF00"/>
                </a:solidFill>
                <a:effectLst>
                  <a:outerShdw blurRad="38100" dist="38100" dir="2700000" algn="tl">
                    <a:srgbClr val="000000">
                      <a:alpha val="43137"/>
                    </a:srgbClr>
                  </a:outerShdw>
                </a:effectLst>
                <a:latin typeface="Arial Black" pitchFamily="34" charset="0"/>
              </a:rPr>
              <a:t>Send </a:t>
            </a:r>
            <a:r>
              <a:rPr lang="en-US" sz="2400" dirty="0">
                <a:solidFill>
                  <a:srgbClr val="FFFF00"/>
                </a:solidFill>
                <a:effectLst>
                  <a:outerShdw blurRad="38100" dist="38100" dir="2700000" algn="tl">
                    <a:srgbClr val="000000">
                      <a:alpha val="43137"/>
                    </a:srgbClr>
                  </a:outerShdw>
                </a:effectLst>
                <a:latin typeface="Arial Black" pitchFamily="34" charset="0"/>
              </a:rPr>
              <a:t>us a link to your published letter </a:t>
            </a:r>
            <a:br>
              <a:rPr lang="en-US" sz="2400" dirty="0">
                <a:solidFill>
                  <a:srgbClr val="FFFF00"/>
                </a:solidFill>
                <a:effectLst>
                  <a:outerShdw blurRad="38100" dist="38100" dir="2700000" algn="tl">
                    <a:srgbClr val="000000">
                      <a:alpha val="43137"/>
                    </a:srgbClr>
                  </a:outerShdw>
                </a:effectLst>
                <a:latin typeface="Arial Black" pitchFamily="34" charset="0"/>
              </a:rPr>
            </a:br>
            <a:r>
              <a:rPr lang="en-US" sz="2400" dirty="0">
                <a:solidFill>
                  <a:srgbClr val="FFFF00"/>
                </a:solidFill>
                <a:effectLst>
                  <a:outerShdw blurRad="38100" dist="38100" dir="2700000" algn="tl">
                    <a:srgbClr val="000000">
                      <a:alpha val="43137"/>
                    </a:srgbClr>
                  </a:outerShdw>
                </a:effectLst>
                <a:latin typeface="Arial Black" pitchFamily="34" charset="0"/>
              </a:rPr>
              <a:t>so we can share it on the National Map: </a:t>
            </a:r>
            <a:br>
              <a:rPr lang="en-US" sz="2400" dirty="0">
                <a:solidFill>
                  <a:srgbClr val="FFFF00"/>
                </a:solidFill>
                <a:effectLst>
                  <a:outerShdw blurRad="38100" dist="38100" dir="2700000" algn="tl">
                    <a:srgbClr val="000000">
                      <a:alpha val="43137"/>
                    </a:srgbClr>
                  </a:outerShdw>
                </a:effectLst>
                <a:latin typeface="Arial Black" pitchFamily="34" charset="0"/>
              </a:rPr>
            </a:br>
            <a:r>
              <a:rPr lang="en-US" sz="2400" dirty="0">
                <a:solidFill>
                  <a:schemeClr val="tx1"/>
                </a:solidFill>
                <a:effectLst>
                  <a:outerShdw blurRad="38100" dist="38100" dir="2700000" algn="tl">
                    <a:srgbClr val="000000">
                      <a:alpha val="43137"/>
                    </a:srgbClr>
                  </a:outerShdw>
                </a:effectLst>
                <a:latin typeface="Arial Black" pitchFamily="34" charset="0"/>
              </a:rPr>
              <a:t>amiller6210@gmail.com</a:t>
            </a:r>
            <a:r>
              <a:rPr lang="en-US" sz="2800" dirty="0">
                <a:solidFill>
                  <a:schemeClr val="tx1"/>
                </a:solidFill>
                <a:effectLst>
                  <a:outerShdw blurRad="38100" dist="38100" dir="2700000" algn="tl">
                    <a:srgbClr val="000000">
                      <a:alpha val="43137"/>
                    </a:srgbClr>
                  </a:outerShdw>
                </a:effectLst>
                <a:latin typeface="Arial Black" pitchFamily="34" charset="0"/>
              </a:rPr>
              <a:t/>
            </a:r>
            <a:br>
              <a:rPr lang="en-US" sz="2800" dirty="0">
                <a:solidFill>
                  <a:schemeClr val="tx1"/>
                </a:solidFill>
                <a:effectLst>
                  <a:outerShdw blurRad="38100" dist="38100" dir="2700000" algn="tl">
                    <a:srgbClr val="000000">
                      <a:alpha val="43137"/>
                    </a:srgbClr>
                  </a:outerShdw>
                </a:effectLst>
                <a:latin typeface="Arial Black" pitchFamily="34" charset="0"/>
              </a:rPr>
            </a:br>
            <a:endParaRPr lang="en-US" sz="2800" dirty="0">
              <a:effectLst>
                <a:outerShdw blurRad="38100" dist="38100" dir="2700000" algn="tl">
                  <a:srgbClr val="000000">
                    <a:alpha val="43137"/>
                  </a:srgbClr>
                </a:outerShdw>
              </a:effectLst>
            </a:endParaRPr>
          </a:p>
        </p:txBody>
      </p:sp>
      <p:pic>
        <p:nvPicPr>
          <p:cNvPr id="4" name="Content Placeholder 3" descr="Daily Dog with Paper.jpg"/>
          <p:cNvPicPr>
            <a:picLocks noChangeAspect="1"/>
          </p:cNvPicPr>
          <p:nvPr/>
        </p:nvPicPr>
        <p:blipFill>
          <a:blip r:embed="rId2" cstate="print"/>
          <a:srcRect l="11824" t="-5732" r="1144" b="6408"/>
          <a:stretch>
            <a:fillRect/>
          </a:stretch>
        </p:blipFill>
        <p:spPr>
          <a:xfrm>
            <a:off x="274320" y="2377440"/>
            <a:ext cx="2600436" cy="2651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38782"/>
            <a:ext cx="9144000" cy="615553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endParaRPr lang="en-US" sz="4000" b="1" dirty="0">
              <a:solidFill>
                <a:srgbClr val="00B0F0"/>
              </a:solidFill>
              <a:latin typeface="Arial Black" pitchFamily="34" charset="0"/>
              <a:cs typeface="Arial" pitchFamily="34" charset="0"/>
            </a:endParaRPr>
          </a:p>
          <a:p>
            <a:pPr fontAlgn="base">
              <a:spcBef>
                <a:spcPct val="0"/>
              </a:spcBef>
              <a:spcAft>
                <a:spcPct val="0"/>
              </a:spcAft>
            </a:pPr>
            <a:endParaRPr lang="en-US" sz="4000" b="1" dirty="0">
              <a:solidFill>
                <a:srgbClr val="00B0F0"/>
              </a:solidFill>
              <a:latin typeface="Arial Black" pitchFamily="34" charset="0"/>
              <a:cs typeface="Arial" pitchFamily="34" charset="0"/>
            </a:endParaRPr>
          </a:p>
          <a:p>
            <a:pPr fontAlgn="base">
              <a:spcBef>
                <a:spcPct val="0"/>
              </a:spcBef>
              <a:spcAft>
                <a:spcPct val="0"/>
              </a:spcAft>
            </a:pPr>
            <a:r>
              <a:rPr lang="en-US" sz="4000" b="1" dirty="0" smtClean="0">
                <a:solidFill>
                  <a:prstClr val="white"/>
                </a:solidFill>
                <a:effectLst>
                  <a:outerShdw blurRad="38100" dist="38100" dir="2700000" algn="tl">
                    <a:srgbClr val="000000">
                      <a:alpha val="43137"/>
                    </a:srgbClr>
                  </a:outerShdw>
                </a:effectLst>
                <a:latin typeface="Arial Black" pitchFamily="34" charset="0"/>
                <a:cs typeface="Arial" pitchFamily="34" charset="0"/>
              </a:rPr>
              <a:t>  Emilianne </a:t>
            </a:r>
            <a:r>
              <a:rPr lang="en-US" sz="4000" b="1" dirty="0">
                <a:solidFill>
                  <a:prstClr val="white"/>
                </a:solidFill>
                <a:effectLst>
                  <a:outerShdw blurRad="38100" dist="38100" dir="2700000" algn="tl">
                    <a:srgbClr val="000000">
                      <a:alpha val="43137"/>
                    </a:srgbClr>
                  </a:outerShdw>
                </a:effectLst>
                <a:latin typeface="Arial Black" pitchFamily="34" charset="0"/>
                <a:cs typeface="Arial" pitchFamily="34" charset="0"/>
              </a:rPr>
              <a:t>Slaydon</a:t>
            </a:r>
          </a:p>
          <a:p>
            <a:pPr fontAlgn="base">
              <a:spcBef>
                <a:spcPct val="0"/>
              </a:spcBef>
              <a:spcAft>
                <a:spcPct val="0"/>
              </a:spcAft>
            </a:pPr>
            <a:r>
              <a:rPr lang="en-US" sz="4000" b="1" dirty="0" smtClean="0">
                <a:solidFill>
                  <a:srgbClr val="C00000">
                    <a:lumMod val="60000"/>
                    <a:lumOff val="40000"/>
                  </a:srgbClr>
                </a:solidFill>
                <a:effectLst>
                  <a:outerShdw blurRad="38100" dist="38100" dir="2700000" algn="tl">
                    <a:srgbClr val="000000">
                      <a:alpha val="43137"/>
                    </a:srgbClr>
                  </a:outerShdw>
                </a:effectLst>
                <a:latin typeface="Arial Black" pitchFamily="34" charset="0"/>
                <a:cs typeface="Arial" pitchFamily="34" charset="0"/>
              </a:rPr>
              <a:t>  Director</a:t>
            </a:r>
            <a:r>
              <a:rPr lang="en-US" sz="4000" b="1" dirty="0">
                <a:solidFill>
                  <a:srgbClr val="C00000">
                    <a:lumMod val="60000"/>
                    <a:lumOff val="40000"/>
                  </a:srgbClr>
                </a:solidFill>
                <a:effectLst>
                  <a:outerShdw blurRad="38100" dist="38100" dir="2700000" algn="tl">
                    <a:srgbClr val="000000">
                      <a:alpha val="43137"/>
                    </a:srgbClr>
                  </a:outerShdw>
                </a:effectLst>
                <a:latin typeface="Arial Black" pitchFamily="34" charset="0"/>
                <a:cs typeface="Arial" pitchFamily="34" charset="0"/>
              </a:rPr>
              <a:t>, Social Media</a:t>
            </a:r>
          </a:p>
          <a:p>
            <a:pPr eaLnBrk="0" fontAlgn="base" hangingPunct="0">
              <a:spcBef>
                <a:spcPct val="0"/>
              </a:spcBef>
              <a:spcAft>
                <a:spcPct val="0"/>
              </a:spcAft>
            </a:pPr>
            <a:r>
              <a:rPr lang="en-US" sz="4000" dirty="0" smtClean="0">
                <a:solidFill>
                  <a:srgbClr val="548DD4">
                    <a:lumMod val="40000"/>
                    <a:lumOff val="60000"/>
                  </a:srgbClr>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4000" dirty="0" smtClean="0">
                <a:solidFill>
                  <a:schemeClr val="bg2">
                    <a:lumMod val="40000"/>
                    <a:lumOff val="60000"/>
                  </a:schemeClr>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lang="en-US" sz="4000" dirty="0">
                <a:solidFill>
                  <a:schemeClr val="bg2">
                    <a:lumMod val="40000"/>
                    <a:lumOff val="60000"/>
                  </a:schemeClr>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TPP Media March</a:t>
            </a:r>
          </a:p>
          <a:p>
            <a:pPr eaLnBrk="0" fontAlgn="base" hangingPunct="0">
              <a:spcBef>
                <a:spcPct val="0"/>
              </a:spcBef>
              <a:spcAft>
                <a:spcPct val="0"/>
              </a:spcAft>
            </a:pPr>
            <a:r>
              <a:rPr lang="en-US" sz="2800" b="1" dirty="0">
                <a:solidFill>
                  <a:srgbClr val="00B0F0"/>
                </a:solidFill>
                <a:effectLst>
                  <a:outerShdw blurRad="38100" dist="38100" dir="2700000" algn="tl">
                    <a:srgbClr val="000000">
                      <a:alpha val="43137"/>
                    </a:srgbClr>
                  </a:outerShdw>
                </a:effectLst>
                <a:latin typeface="Arial Black" pitchFamily="34" charset="0"/>
                <a:cs typeface="Arial" pitchFamily="34" charset="0"/>
              </a:rPr>
              <a:t>  </a:t>
            </a:r>
          </a:p>
          <a:p>
            <a:pPr lvl="1" eaLnBrk="0" fontAlgn="base" hangingPunct="0">
              <a:spcBef>
                <a:spcPct val="0"/>
              </a:spcBef>
              <a:spcAft>
                <a:spcPct val="0"/>
              </a:spcAft>
            </a:pPr>
            <a:r>
              <a:rPr lang="en-US" sz="3000" b="1" dirty="0">
                <a:solidFill>
                  <a:srgbClr val="C00000">
                    <a:lumMod val="60000"/>
                    <a:lumOff val="40000"/>
                  </a:srgbClr>
                </a:solidFill>
                <a:effectLst>
                  <a:outerShdw blurRad="38100" dist="38100" dir="2700000" algn="tl">
                    <a:srgbClr val="000000">
                      <a:alpha val="43137"/>
                    </a:srgbClr>
                  </a:outerShdw>
                </a:effectLst>
                <a:latin typeface="Arial Black" pitchFamily="34" charset="0"/>
                <a:cs typeface="Arial" pitchFamily="34" charset="0"/>
              </a:rPr>
              <a:t> </a:t>
            </a:r>
            <a:r>
              <a:rPr lang="en-US" sz="3000" b="1" dirty="0">
                <a:solidFill>
                  <a:srgbClr val="C00000">
                    <a:lumMod val="60000"/>
                    <a:lumOff val="40000"/>
                  </a:srgbClr>
                </a:solidFill>
                <a:effectLst>
                  <a:outerShdw blurRad="38100" dist="38100" dir="2700000" algn="tl">
                    <a:srgbClr val="000000">
                      <a:alpha val="43137"/>
                    </a:srgbClr>
                  </a:outerShdw>
                </a:effectLst>
                <a:latin typeface="Arial Black" pitchFamily="34" charset="0"/>
                <a:cs typeface="Arial" pitchFamily="34" charset="0"/>
              </a:rPr>
              <a:t>	TPP </a:t>
            </a:r>
            <a:r>
              <a:rPr lang="en-US" sz="3000" b="1" dirty="0">
                <a:solidFill>
                  <a:srgbClr val="C00000">
                    <a:lumMod val="60000"/>
                    <a:lumOff val="40000"/>
                  </a:srgbClr>
                </a:solidFill>
                <a:effectLst>
                  <a:outerShdw blurRad="38100" dist="38100" dir="2700000" algn="tl">
                    <a:srgbClr val="000000">
                      <a:alpha val="43137"/>
                    </a:srgbClr>
                  </a:outerShdw>
                </a:effectLst>
                <a:latin typeface="Arial Black" pitchFamily="34" charset="0"/>
                <a:cs typeface="Arial" pitchFamily="34" charset="0"/>
              </a:rPr>
              <a:t>Tuesday Twitter </a:t>
            </a:r>
            <a:r>
              <a:rPr lang="en-US" sz="3000" b="1" dirty="0">
                <a:solidFill>
                  <a:srgbClr val="C00000">
                    <a:lumMod val="60000"/>
                    <a:lumOff val="40000"/>
                  </a:srgbClr>
                </a:solidFill>
                <a:effectLst>
                  <a:outerShdw blurRad="38100" dist="38100" dir="2700000" algn="tl">
                    <a:srgbClr val="000000">
                      <a:alpha val="43137"/>
                    </a:srgbClr>
                  </a:outerShdw>
                </a:effectLst>
                <a:latin typeface="Arial Black" pitchFamily="34" charset="0"/>
                <a:cs typeface="Arial" pitchFamily="34" charset="0"/>
              </a:rPr>
              <a:t>Storms </a:t>
            </a:r>
          </a:p>
          <a:p>
            <a:pPr eaLnBrk="0" fontAlgn="base" hangingPunct="0">
              <a:spcBef>
                <a:spcPct val="0"/>
              </a:spcBef>
              <a:spcAft>
                <a:spcPct val="0"/>
              </a:spcAft>
            </a:pPr>
            <a:r>
              <a:rPr lang="en-US" sz="3000" b="1" dirty="0">
                <a:solidFill>
                  <a:prstClr val="white"/>
                </a:solidFill>
                <a:effectLst>
                  <a:outerShdw blurRad="38100" dist="38100" dir="2700000" algn="tl">
                    <a:srgbClr val="000000">
                      <a:alpha val="43137"/>
                    </a:srgbClr>
                  </a:outerShdw>
                </a:effectLst>
                <a:latin typeface="Arial Black" pitchFamily="34" charset="0"/>
                <a:cs typeface="Arial" pitchFamily="34" charset="0"/>
              </a:rPr>
              <a:t> </a:t>
            </a:r>
            <a:r>
              <a:rPr lang="en-US" sz="3000" b="1" dirty="0">
                <a:solidFill>
                  <a:prstClr val="white"/>
                </a:solidFill>
                <a:effectLst>
                  <a:outerShdw blurRad="38100" dist="38100" dir="2700000" algn="tl">
                    <a:srgbClr val="000000">
                      <a:alpha val="43137"/>
                    </a:srgbClr>
                  </a:outerShdw>
                </a:effectLst>
                <a:latin typeface="Arial Black" pitchFamily="34" charset="0"/>
                <a:cs typeface="Arial" pitchFamily="34" charset="0"/>
              </a:rPr>
              <a:t>      	    6 p.m. PDT / 9 p.m. EDT</a:t>
            </a:r>
            <a:endParaRPr lang="en-US" sz="3000" b="1" dirty="0">
              <a:solidFill>
                <a:prstClr val="white"/>
              </a:solidFill>
              <a:effectLst>
                <a:outerShdw blurRad="38100" dist="38100" dir="2700000" algn="tl">
                  <a:srgbClr val="000000">
                    <a:alpha val="43137"/>
                  </a:srgbClr>
                </a:outerShdw>
              </a:effectLst>
              <a:latin typeface="Arial Black" pitchFamily="34" charset="0"/>
              <a:cs typeface="Arial" pitchFamily="34" charset="0"/>
            </a:endParaRPr>
          </a:p>
          <a:p>
            <a:pPr eaLnBrk="0" fontAlgn="base" hangingPunct="0">
              <a:spcBef>
                <a:spcPct val="0"/>
              </a:spcBef>
              <a:spcAft>
                <a:spcPct val="0"/>
              </a:spcAft>
            </a:pPr>
            <a:r>
              <a:rPr lang="en-US" sz="2400" dirty="0">
                <a:solidFill>
                  <a:prstClr val="white"/>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endParaRPr lang="en-US" sz="2400" dirty="0">
              <a:solidFill>
                <a:prstClr val="white"/>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endParaRPr>
          </a:p>
          <a:p>
            <a:pPr eaLnBrk="0" fontAlgn="base" hangingPunct="0">
              <a:spcBef>
                <a:spcPct val="0"/>
              </a:spcBef>
              <a:spcAft>
                <a:spcPct val="0"/>
              </a:spcAft>
            </a:pPr>
            <a:r>
              <a:rPr lang="en-US" sz="2400" dirty="0">
                <a:solidFill>
                  <a:prstClr val="white"/>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dirty="0">
                <a:solidFill>
                  <a:prstClr val="white"/>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dirty="0">
                <a:solidFill>
                  <a:prstClr val="white"/>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Contact: </a:t>
            </a:r>
            <a:r>
              <a:rPr lang="en-US" sz="3200" dirty="0">
                <a:solidFill>
                  <a:schemeClr val="bg2">
                    <a:lumMod val="40000"/>
                    <a:lumOff val="60000"/>
                  </a:schemeClr>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rPr>
              <a:t>eslaydon@mac.com</a:t>
            </a:r>
          </a:p>
          <a:p>
            <a:pPr eaLnBrk="0" fontAlgn="base" hangingPunct="0">
              <a:spcBef>
                <a:spcPct val="0"/>
              </a:spcBef>
              <a:spcAft>
                <a:spcPct val="0"/>
              </a:spcAft>
            </a:pPr>
            <a:endParaRPr lang="en-US" sz="800" dirty="0">
              <a:solidFill>
                <a:schemeClr val="bg2">
                  <a:lumMod val="40000"/>
                  <a:lumOff val="60000"/>
                </a:schemeClr>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endParaRPr>
          </a:p>
          <a:p>
            <a:pPr eaLnBrk="0" fontAlgn="base" hangingPunct="0">
              <a:spcBef>
                <a:spcPct val="0"/>
              </a:spcBef>
              <a:spcAft>
                <a:spcPct val="0"/>
              </a:spcAft>
            </a:pPr>
            <a:endParaRPr lang="en-US" sz="2400" b="1" dirty="0">
              <a:solidFill>
                <a:srgbClr val="FFC000"/>
              </a:solidFill>
              <a:effectLst>
                <a:outerShdw blurRad="38100" dist="38100" dir="2700000" algn="tl">
                  <a:srgbClr val="000000">
                    <a:alpha val="43137"/>
                  </a:srgbClr>
                </a:outerShdw>
              </a:effectLst>
              <a:latin typeface="Arial Black" pitchFamily="34" charset="0"/>
              <a:ea typeface="Times New Roman" pitchFamily="18" charset="0"/>
              <a:cs typeface="Times New Roman" pitchFamily="18" charset="0"/>
            </a:endParaRPr>
          </a:p>
          <a:p>
            <a:pPr eaLnBrk="0" fontAlgn="base" hangingPunct="0">
              <a:spcBef>
                <a:spcPct val="0"/>
              </a:spcBef>
              <a:spcAft>
                <a:spcPct val="0"/>
              </a:spcAft>
            </a:pPr>
            <a:endParaRPr lang="en-US" sz="2400"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Emilianne head shot.jpg"/>
          <p:cNvPicPr>
            <a:picLocks noChangeAspect="1"/>
          </p:cNvPicPr>
          <p:nvPr/>
        </p:nvPicPr>
        <p:blipFill>
          <a:blip r:embed="rId3" cstate="print"/>
          <a:stretch>
            <a:fillRect/>
          </a:stretch>
        </p:blipFill>
        <p:spPr>
          <a:xfrm>
            <a:off x="6675120" y="228600"/>
            <a:ext cx="2320153" cy="2377440"/>
          </a:xfrm>
          <a:prstGeom prst="rect">
            <a:avLst/>
          </a:prstGeom>
        </p:spPr>
      </p:pic>
      <p:sp>
        <p:nvSpPr>
          <p:cNvPr id="5" name="Rectangle 4"/>
          <p:cNvSpPr/>
          <p:nvPr/>
        </p:nvSpPr>
        <p:spPr>
          <a:xfrm>
            <a:off x="152400" y="3810000"/>
            <a:ext cx="8991600" cy="3170099"/>
          </a:xfrm>
          <a:prstGeom prst="rect">
            <a:avLst/>
          </a:prstGeom>
        </p:spPr>
        <p:txBody>
          <a:bodyPr wrap="square">
            <a:spAutoFit/>
          </a:bodyPr>
          <a:lstStyle/>
          <a:p>
            <a:endParaRPr lang="en-US" sz="2400" dirty="0">
              <a:solidFill>
                <a:prstClr val="white"/>
              </a:solidFill>
              <a:latin typeface="Arial Black" pitchFamily="34" charset="0"/>
            </a:endParaRPr>
          </a:p>
          <a:p>
            <a:r>
              <a:rPr lang="en-US" sz="3600" dirty="0">
                <a:solidFill>
                  <a:srgbClr val="548DD4">
                    <a:lumMod val="40000"/>
                    <a:lumOff val="60000"/>
                  </a:srgbClr>
                </a:solidFill>
                <a:latin typeface="Arial Black" pitchFamily="34" charset="0"/>
              </a:rPr>
              <a:t>    	 </a:t>
            </a:r>
          </a:p>
          <a:p>
            <a:r>
              <a:rPr lang="en-US" sz="3600" dirty="0" smtClean="0">
                <a:solidFill>
                  <a:srgbClr val="548DD4">
                    <a:lumMod val="40000"/>
                    <a:lumOff val="60000"/>
                  </a:srgbClr>
                </a:solidFill>
                <a:latin typeface="Arial Black" pitchFamily="34" charset="0"/>
              </a:rPr>
              <a:t>   </a:t>
            </a:r>
            <a:r>
              <a:rPr lang="en-US" sz="3600" dirty="0" smtClean="0">
                <a:solidFill>
                  <a:schemeClr val="accent2">
                    <a:lumMod val="60000"/>
                    <a:lumOff val="40000"/>
                  </a:schemeClr>
                </a:solidFill>
                <a:latin typeface="Arial Black" pitchFamily="34" charset="0"/>
              </a:rPr>
              <a:t>TPP/TTIP </a:t>
            </a:r>
            <a:r>
              <a:rPr lang="en-US" sz="3600" dirty="0">
                <a:solidFill>
                  <a:schemeClr val="accent2">
                    <a:lumMod val="60000"/>
                    <a:lumOff val="40000"/>
                  </a:schemeClr>
                </a:solidFill>
                <a:latin typeface="Arial Black" pitchFamily="34" charset="0"/>
              </a:rPr>
              <a:t>Tuesday </a:t>
            </a:r>
            <a:r>
              <a:rPr lang="en-US" sz="3200" dirty="0">
                <a:solidFill>
                  <a:schemeClr val="accent2">
                    <a:lumMod val="60000"/>
                    <a:lumOff val="40000"/>
                  </a:schemeClr>
                </a:solidFill>
                <a:effectLst>
                  <a:outerShdw blurRad="38100" dist="38100" dir="2700000" algn="tl">
                    <a:srgbClr val="000000">
                      <a:alpha val="43137"/>
                    </a:srgbClr>
                  </a:outerShdw>
                </a:effectLst>
                <a:latin typeface="Arial Black" pitchFamily="34" charset="0"/>
              </a:rPr>
              <a:t>Tweets</a:t>
            </a:r>
          </a:p>
          <a:p>
            <a:r>
              <a:rPr lang="en-US" sz="3200" dirty="0">
                <a:solidFill>
                  <a:srgbClr val="548DD4">
                    <a:lumMod val="40000"/>
                    <a:lumOff val="60000"/>
                  </a:srgbClr>
                </a:solidFill>
                <a:effectLst>
                  <a:outerShdw blurRad="38100" dist="38100" dir="2700000" algn="tl">
                    <a:srgbClr val="000000">
                      <a:alpha val="43137"/>
                    </a:srgbClr>
                  </a:outerShdw>
                </a:effectLst>
                <a:latin typeface="Arial Black" pitchFamily="34" charset="0"/>
              </a:rPr>
              <a:t> </a:t>
            </a:r>
            <a:r>
              <a:rPr lang="en-US" sz="3200" dirty="0">
                <a:solidFill>
                  <a:srgbClr val="548DD4">
                    <a:lumMod val="40000"/>
                    <a:lumOff val="60000"/>
                  </a:srgbClr>
                </a:solidFill>
                <a:effectLst>
                  <a:outerShdw blurRad="38100" dist="38100" dir="2700000" algn="tl">
                    <a:srgbClr val="000000">
                      <a:alpha val="43137"/>
                    </a:srgbClr>
                  </a:outerShdw>
                </a:effectLst>
                <a:latin typeface="Arial Black" pitchFamily="34" charset="0"/>
              </a:rPr>
              <a:t>  </a:t>
            </a:r>
            <a:r>
              <a:rPr lang="en-US" sz="3200" dirty="0" smtClean="0">
                <a:solidFill>
                  <a:srgbClr val="548DD4">
                    <a:lumMod val="40000"/>
                    <a:lumOff val="60000"/>
                  </a:srgbClr>
                </a:solidFill>
                <a:effectLst>
                  <a:outerShdw blurRad="38100" dist="38100" dir="2700000" algn="tl">
                    <a:srgbClr val="000000">
                      <a:alpha val="43137"/>
                    </a:srgbClr>
                  </a:outerShdw>
                </a:effectLst>
                <a:latin typeface="Arial Black" pitchFamily="34" charset="0"/>
              </a:rPr>
              <a:t> </a:t>
            </a:r>
            <a:r>
              <a:rPr lang="en-US" sz="3200" dirty="0">
                <a:solidFill>
                  <a:srgbClr val="548DD4">
                    <a:lumMod val="40000"/>
                    <a:lumOff val="60000"/>
                  </a:srgbClr>
                </a:solidFill>
                <a:effectLst>
                  <a:outerShdw blurRad="38100" dist="38100" dir="2700000" algn="tl">
                    <a:srgbClr val="000000">
                      <a:alpha val="43137"/>
                    </a:srgbClr>
                  </a:outerShdw>
                </a:effectLst>
                <a:latin typeface="Arial Black" pitchFamily="34" charset="0"/>
              </a:rPr>
              <a:t>for </a:t>
            </a:r>
            <a:r>
              <a:rPr lang="en-US" sz="3200" dirty="0" smtClean="0">
                <a:solidFill>
                  <a:srgbClr val="548DD4">
                    <a:lumMod val="40000"/>
                    <a:lumOff val="60000"/>
                  </a:srgbClr>
                </a:solidFill>
                <a:effectLst>
                  <a:outerShdw blurRad="38100" dist="38100" dir="2700000" algn="tl">
                    <a:srgbClr val="000000">
                      <a:alpha val="43137"/>
                    </a:srgbClr>
                  </a:outerShdw>
                </a:effectLst>
                <a:latin typeface="Arial Black" pitchFamily="34" charset="0"/>
              </a:rPr>
              <a:t>July 1: </a:t>
            </a:r>
            <a:r>
              <a:rPr lang="en-US" sz="2000" dirty="0" smtClean="0">
                <a:solidFill>
                  <a:srgbClr val="92D050"/>
                </a:solidFill>
                <a:latin typeface="Arial Black" pitchFamily="34" charset="0"/>
              </a:rPr>
              <a:t>                    </a:t>
            </a:r>
            <a:r>
              <a:rPr lang="en-US" sz="2000" dirty="0">
                <a:solidFill>
                  <a:srgbClr val="FFC000"/>
                </a:solidFill>
                <a:latin typeface="Arial Black" pitchFamily="34" charset="0"/>
              </a:rPr>
              <a:t>	</a:t>
            </a:r>
            <a:endParaRPr lang="en-US" sz="2400" dirty="0">
              <a:solidFill>
                <a:srgbClr val="FFC000"/>
              </a:solidFill>
              <a:latin typeface="Arial Black" pitchFamily="34" charset="0"/>
            </a:endParaRPr>
          </a:p>
          <a:p>
            <a:r>
              <a:rPr lang="en-US" sz="2400" dirty="0">
                <a:solidFill>
                  <a:prstClr val="white"/>
                </a:solidFill>
                <a:latin typeface="Arial Black" pitchFamily="34" charset="0"/>
              </a:rPr>
              <a:t>   		</a:t>
            </a:r>
            <a:r>
              <a:rPr lang="en-US" sz="2400" dirty="0">
                <a:solidFill>
                  <a:srgbClr val="FFFF00"/>
                </a:solidFill>
                <a:latin typeface="Arial Black" pitchFamily="34" charset="0"/>
              </a:rPr>
              <a:t/>
            </a:r>
            <a:br>
              <a:rPr lang="en-US" sz="2400" dirty="0">
                <a:solidFill>
                  <a:srgbClr val="FFFF00"/>
                </a:solidFill>
                <a:latin typeface="Arial Black" pitchFamily="34" charset="0"/>
              </a:rPr>
            </a:br>
            <a:r>
              <a:rPr lang="en-US" sz="2400" dirty="0">
                <a:solidFill>
                  <a:prstClr val="white"/>
                </a:solidFill>
              </a:rPr>
              <a:t/>
            </a:r>
            <a:br>
              <a:rPr lang="en-US" sz="2400" dirty="0">
                <a:solidFill>
                  <a:prstClr val="white"/>
                </a:solidFill>
              </a:rPr>
            </a:br>
            <a:endParaRPr lang="en-US" sz="2400" dirty="0">
              <a:solidFill>
                <a:prstClr val="white"/>
              </a:solidFill>
            </a:endParaRPr>
          </a:p>
        </p:txBody>
      </p:sp>
      <p:sp>
        <p:nvSpPr>
          <p:cNvPr id="9" name="Rectangle 8"/>
          <p:cNvSpPr/>
          <p:nvPr/>
        </p:nvSpPr>
        <p:spPr>
          <a:xfrm>
            <a:off x="2743200" y="2971800"/>
            <a:ext cx="3581400" cy="2590800"/>
          </a:xfrm>
          <a:prstGeom prst="rect">
            <a:avLst/>
          </a:prstGeom>
        </p:spPr>
        <p:txBody>
          <a:bodyPr wrap="square">
            <a:spAutoFit/>
          </a:bodyPr>
          <a:lstStyle/>
          <a:p>
            <a:endParaRPr lang="en-US" dirty="0">
              <a:solidFill>
                <a:prstClr val="white"/>
              </a:solidFill>
            </a:endParaRPr>
          </a:p>
          <a:p>
            <a:endParaRPr lang="en-US" dirty="0">
              <a:solidFill>
                <a:prstClr val="white"/>
              </a:solidFill>
            </a:endParaRPr>
          </a:p>
          <a:p>
            <a:endParaRPr lang="en-US" dirty="0">
              <a:solidFill>
                <a:prstClr val="white"/>
              </a:solidFill>
            </a:endParaRPr>
          </a:p>
          <a:p>
            <a:endParaRPr lang="en-US" dirty="0">
              <a:solidFill>
                <a:prstClr val="white"/>
              </a:solidFill>
            </a:endParaRPr>
          </a:p>
          <a:p>
            <a:endParaRPr lang="en-US" dirty="0">
              <a:solidFill>
                <a:prstClr val="white"/>
              </a:solidFill>
            </a:endParaRPr>
          </a:p>
          <a:p>
            <a:endParaRPr lang="en-US" dirty="0">
              <a:solidFill>
                <a:prstClr val="white"/>
              </a:solidFill>
            </a:endParaRPr>
          </a:p>
          <a:p>
            <a:endParaRPr lang="en-US" dirty="0">
              <a:solidFill>
                <a:prstClr val="white"/>
              </a:solidFill>
            </a:endParaRPr>
          </a:p>
          <a:p>
            <a:endParaRPr lang="en-US" dirty="0">
              <a:solidFill>
                <a:prstClr val="white"/>
              </a:solidFill>
            </a:endParaRPr>
          </a:p>
          <a:p>
            <a:r>
              <a:rPr lang="en-US" dirty="0">
                <a:solidFill>
                  <a:prstClr val="white"/>
                </a:solidFill>
              </a:rPr>
              <a:t> </a:t>
            </a:r>
          </a:p>
        </p:txBody>
      </p:sp>
      <p:sp>
        <p:nvSpPr>
          <p:cNvPr id="11" name="Rectangle 10"/>
          <p:cNvSpPr/>
          <p:nvPr/>
        </p:nvSpPr>
        <p:spPr>
          <a:xfrm>
            <a:off x="0" y="4114800"/>
            <a:ext cx="9144000" cy="1754326"/>
          </a:xfrm>
          <a:prstGeom prst="rect">
            <a:avLst/>
          </a:prstGeom>
        </p:spPr>
        <p:txBody>
          <a:bodyPr wrap="square">
            <a:spAutoFit/>
          </a:bodyPr>
          <a:lstStyle/>
          <a:p>
            <a:pPr algn="ctr"/>
            <a:endParaRPr lang="en-US" sz="2400" dirty="0">
              <a:solidFill>
                <a:prstClr val="white"/>
              </a:solidFill>
              <a:latin typeface="Arial Black" pitchFamily="34" charset="0"/>
            </a:endParaRPr>
          </a:p>
          <a:p>
            <a:pPr algn="ctr"/>
            <a:endParaRPr lang="en-US" sz="2400" dirty="0">
              <a:solidFill>
                <a:prstClr val="white"/>
              </a:solidFill>
              <a:latin typeface="Arial Black" pitchFamily="34" charset="0"/>
            </a:endParaRPr>
          </a:p>
          <a:p>
            <a:pPr algn="ctr"/>
            <a:r>
              <a:rPr lang="en-US" sz="2400" dirty="0">
                <a:solidFill>
                  <a:prstClr val="white"/>
                </a:solidFill>
                <a:latin typeface="Arial Black" pitchFamily="34" charset="0"/>
              </a:rPr>
              <a:t>		</a:t>
            </a:r>
            <a:r>
              <a:rPr lang="en-US" sz="2400" dirty="0">
                <a:solidFill>
                  <a:prstClr val="white"/>
                </a:solidFill>
                <a:latin typeface="Arial Black" pitchFamily="34" charset="0"/>
              </a:rPr>
              <a:t>     </a:t>
            </a:r>
          </a:p>
          <a:p>
            <a:pPr algn="ctr"/>
            <a:r>
              <a:rPr lang="en-US" sz="2800" dirty="0">
                <a:solidFill>
                  <a:prstClr val="white"/>
                </a:solidFill>
                <a:effectLst>
                  <a:outerShdw blurRad="38100" dist="38100" dir="2700000" algn="tl">
                    <a:srgbClr val="000000">
                      <a:alpha val="43137"/>
                    </a:srgbClr>
                  </a:outerShdw>
                </a:effectLst>
                <a:latin typeface="Arial Black" pitchFamily="34" charset="0"/>
              </a:rPr>
              <a:t> </a:t>
            </a:r>
            <a:r>
              <a:rPr lang="en-US" sz="2800" dirty="0">
                <a:solidFill>
                  <a:prstClr val="white"/>
                </a:solidFill>
                <a:effectLst>
                  <a:outerShdw blurRad="38100" dist="38100" dir="2700000" algn="tl">
                    <a:srgbClr val="000000">
                      <a:alpha val="43137"/>
                    </a:srgbClr>
                  </a:outerShdw>
                </a:effectLst>
                <a:latin typeface="Arial Black" pitchFamily="34" charset="0"/>
              </a:rPr>
              <a:t>                   </a:t>
            </a:r>
            <a:r>
              <a:rPr lang="en-US" sz="2400" dirty="0">
                <a:solidFill>
                  <a:prstClr val="white"/>
                </a:solidFill>
                <a:effectLst>
                  <a:outerShdw blurRad="38100" dist="38100" dir="2700000" algn="tl">
                    <a:srgbClr val="000000">
                      <a:alpha val="43137"/>
                    </a:srgbClr>
                  </a:outerShdw>
                </a:effectLst>
                <a:latin typeface="Arial Black" pitchFamily="34" charset="0"/>
              </a:rPr>
              <a:t>  </a:t>
            </a:r>
            <a:r>
              <a:rPr lang="en-US" sz="2400" dirty="0" smtClean="0">
                <a:solidFill>
                  <a:prstClr val="white"/>
                </a:solidFill>
                <a:effectLst>
                  <a:outerShdw blurRad="38100" dist="38100" dir="2700000" algn="tl">
                    <a:srgbClr val="000000">
                      <a:alpha val="43137"/>
                    </a:srgbClr>
                  </a:outerShdw>
                </a:effectLst>
                <a:latin typeface="Arial Black" pitchFamily="34" charset="0"/>
              </a:rPr>
              <a:t> </a:t>
            </a:r>
            <a:r>
              <a:rPr lang="en-US" sz="3600" dirty="0">
                <a:solidFill>
                  <a:prstClr val="white"/>
                </a:solidFill>
                <a:effectLst>
                  <a:outerShdw blurRad="38100" dist="38100" dir="2700000" algn="tl">
                    <a:srgbClr val="000000">
                      <a:alpha val="43137"/>
                    </a:srgbClr>
                  </a:outerShdw>
                </a:effectLst>
                <a:latin typeface="Arial Black" pitchFamily="34" charset="0"/>
              </a:rPr>
              <a:t>http</a:t>
            </a:r>
            <a:r>
              <a:rPr lang="en-US" sz="3600" dirty="0">
                <a:solidFill>
                  <a:prstClr val="white"/>
                </a:solidFill>
                <a:effectLst>
                  <a:outerShdw blurRad="38100" dist="38100" dir="2700000" algn="tl">
                    <a:srgbClr val="000000">
                      <a:alpha val="43137"/>
                    </a:srgbClr>
                  </a:outerShdw>
                </a:effectLst>
                <a:latin typeface="Arial Black" pitchFamily="34" charset="0"/>
              </a:rPr>
              <a:t>://bit.ly/1cLBYlQ</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July 1 TPP Twitter Storm Meme.png"/>
          <p:cNvPicPr>
            <a:picLocks noChangeAspect="1"/>
          </p:cNvPicPr>
          <p:nvPr/>
        </p:nvPicPr>
        <p:blipFill>
          <a:blip r:embed="rId2" cstate="print"/>
          <a:stretch>
            <a:fillRect/>
          </a:stretch>
        </p:blipFill>
        <p:spPr>
          <a:xfrm>
            <a:off x="1"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body" idx="1"/>
          </p:nvPr>
        </p:nvSpPr>
        <p:spPr>
          <a:xfrm>
            <a:off x="2286000" y="4343400"/>
            <a:ext cx="6629400" cy="2514600"/>
          </a:xfrm>
          <a:prstGeom prst="rect">
            <a:avLst/>
          </a:prstGeom>
        </p:spPr>
        <p:txBody>
          <a:bodyPr/>
          <a:lstStyle/>
          <a:p>
            <a:pPr marL="245790" lvl="0" indent="-140451" algn="r" defTabSz="877823">
              <a:lnSpc>
                <a:spcPct val="116999"/>
              </a:lnSpc>
              <a:spcBef>
                <a:spcPts val="300"/>
              </a:spcBef>
              <a:buSzTx/>
              <a:buNone/>
              <a:defRPr sz="1800">
                <a:solidFill>
                  <a:srgbClr val="000000"/>
                </a:solidFill>
              </a:defRPr>
            </a:pPr>
            <a:r>
              <a:rPr sz="1919" b="1">
                <a:solidFill>
                  <a:srgbClr val="BBD1EE"/>
                </a:solidFill>
                <a:effectLst>
                  <a:outerShdw blurRad="36576" dist="36576" dir="2700000" rotWithShape="0">
                    <a:srgbClr val="000000">
                      <a:alpha val="43137"/>
                    </a:srgbClr>
                  </a:outerShdw>
                </a:effectLst>
                <a:latin typeface="Arial Black"/>
                <a:ea typeface="Arial Black"/>
                <a:cs typeface="Arial Black"/>
                <a:sym typeface="Arial Black"/>
              </a:rPr>
              <a:t>Website: h</a:t>
            </a:r>
            <a:r>
              <a:rPr sz="1919" b="1">
                <a:solidFill>
                  <a:srgbClr val="FFFFFF"/>
                </a:solidFill>
                <a:effectLst>
                  <a:outerShdw blurRad="36576" dist="36576" dir="2700000" rotWithShape="0">
                    <a:srgbClr val="000000">
                      <a:alpha val="43137"/>
                    </a:srgbClr>
                  </a:outerShdw>
                </a:effectLst>
                <a:latin typeface="Arial Black"/>
                <a:ea typeface="Arial Black"/>
                <a:cs typeface="Arial Black"/>
                <a:sym typeface="Arial Black"/>
              </a:rPr>
              <a:t>ttp://www.tradewatch.org</a:t>
            </a:r>
          </a:p>
          <a:p>
            <a:pPr marL="245790" lvl="0" indent="-140451" algn="r" defTabSz="877823">
              <a:lnSpc>
                <a:spcPct val="116999"/>
              </a:lnSpc>
              <a:spcBef>
                <a:spcPts val="300"/>
              </a:spcBef>
              <a:buSzTx/>
              <a:buNone/>
              <a:defRPr sz="1800">
                <a:solidFill>
                  <a:srgbClr val="000000"/>
                </a:solidFill>
              </a:defRPr>
            </a:pPr>
            <a:r>
              <a:rPr sz="1919" b="1">
                <a:solidFill>
                  <a:srgbClr val="FF4040"/>
                </a:solidFill>
                <a:effectLst>
                  <a:outerShdw blurRad="36576" dist="36576" dir="2700000" rotWithShape="0">
                    <a:srgbClr val="000000">
                      <a:alpha val="43137"/>
                    </a:srgbClr>
                  </a:outerShdw>
                </a:effectLst>
                <a:latin typeface="Arial Black"/>
                <a:ea typeface="Arial Black"/>
                <a:cs typeface="Arial Black"/>
                <a:sym typeface="Arial Black"/>
              </a:rPr>
              <a:t>TPP Resources: </a:t>
            </a:r>
            <a:r>
              <a:rPr sz="1919" b="1">
                <a:solidFill>
                  <a:srgbClr val="FFFFFF"/>
                </a:solidFill>
                <a:effectLst>
                  <a:outerShdw blurRad="36576" dist="36576" dir="2700000" rotWithShape="0">
                    <a:srgbClr val="000000">
                      <a:alpha val="43137"/>
                    </a:srgbClr>
                  </a:outerShdw>
                </a:effectLst>
                <a:latin typeface="Arial Black"/>
                <a:ea typeface="Arial Black"/>
                <a:cs typeface="Arial Black"/>
                <a:sym typeface="Arial Black"/>
              </a:rPr>
              <a:t>http://www.exposethetpp.org</a:t>
            </a:r>
          </a:p>
          <a:p>
            <a:pPr marL="245790" lvl="0" indent="-140451" algn="r" defTabSz="877823">
              <a:lnSpc>
                <a:spcPct val="116999"/>
              </a:lnSpc>
              <a:spcBef>
                <a:spcPts val="300"/>
              </a:spcBef>
              <a:buSzTx/>
              <a:buNone/>
              <a:defRPr sz="1800">
                <a:solidFill>
                  <a:srgbClr val="000000"/>
                </a:solidFill>
              </a:defRPr>
            </a:pPr>
            <a:r>
              <a:rPr sz="1919" b="1">
                <a:solidFill>
                  <a:srgbClr val="FF4040"/>
                </a:solidFill>
                <a:effectLst>
                  <a:outerShdw blurRad="36576" dist="36576" dir="2700000" rotWithShape="0">
                    <a:srgbClr val="000000">
                      <a:alpha val="43137"/>
                    </a:srgbClr>
                  </a:outerShdw>
                </a:effectLst>
                <a:latin typeface="Arial Black"/>
                <a:ea typeface="Arial Black"/>
                <a:cs typeface="Arial Black"/>
                <a:sym typeface="Arial Black"/>
              </a:rPr>
              <a:t>Facebook: </a:t>
            </a:r>
            <a:r>
              <a:rPr sz="1919" b="1">
                <a:solidFill>
                  <a:srgbClr val="FFFFFF"/>
                </a:solidFill>
                <a:effectLst>
                  <a:outerShdw blurRad="36576" dist="36576" dir="2700000" rotWithShape="0">
                    <a:srgbClr val="000000">
                      <a:alpha val="43137"/>
                    </a:srgbClr>
                  </a:outerShdw>
                </a:effectLst>
                <a:latin typeface="Arial Black"/>
                <a:ea typeface="Arial Black"/>
                <a:cs typeface="Arial Black"/>
                <a:sym typeface="Arial Black"/>
              </a:rPr>
              <a:t>www.facebook.com/GlobalTradeWatch </a:t>
            </a:r>
          </a:p>
          <a:p>
            <a:pPr marL="245790" lvl="0" indent="-140451" algn="r" defTabSz="877823">
              <a:lnSpc>
                <a:spcPct val="116999"/>
              </a:lnSpc>
              <a:spcBef>
                <a:spcPts val="300"/>
              </a:spcBef>
              <a:buSzTx/>
              <a:buNone/>
              <a:defRPr sz="1800">
                <a:solidFill>
                  <a:srgbClr val="000000"/>
                </a:solidFill>
              </a:defRPr>
            </a:pPr>
            <a:r>
              <a:rPr sz="1919" b="1">
                <a:solidFill>
                  <a:srgbClr val="FFFF00"/>
                </a:solidFill>
                <a:effectLst>
                  <a:outerShdw blurRad="36576" dist="36576" dir="2700000" rotWithShape="0">
                    <a:srgbClr val="000000">
                      <a:alpha val="43137"/>
                    </a:srgbClr>
                  </a:outerShdw>
                </a:effectLst>
                <a:latin typeface="Arial Black"/>
                <a:ea typeface="Arial Black"/>
                <a:cs typeface="Arial Black"/>
                <a:sym typeface="Arial Black"/>
              </a:rPr>
              <a:t>                </a:t>
            </a:r>
            <a:r>
              <a:rPr sz="1919" b="1">
                <a:solidFill>
                  <a:srgbClr val="BBD1EE"/>
                </a:solidFill>
                <a:effectLst>
                  <a:outerShdw blurRad="36576" dist="36576" dir="2700000" rotWithShape="0">
                    <a:srgbClr val="000000">
                      <a:alpha val="43137"/>
                    </a:srgbClr>
                  </a:outerShdw>
                </a:effectLst>
                <a:latin typeface="Arial Black"/>
                <a:ea typeface="Arial Black"/>
                <a:cs typeface="Arial Black"/>
                <a:sym typeface="Arial Black"/>
              </a:rPr>
              <a:t>Our blog: </a:t>
            </a:r>
            <a:r>
              <a:rPr sz="1919" b="1">
                <a:solidFill>
                  <a:srgbClr val="FFFFFF"/>
                </a:solidFill>
                <a:effectLst>
                  <a:outerShdw blurRad="36576" dist="36576" dir="2700000" rotWithShape="0">
                    <a:srgbClr val="000000">
                      <a:alpha val="43137"/>
                    </a:srgbClr>
                  </a:outerShdw>
                </a:effectLst>
                <a:latin typeface="Arial Black"/>
                <a:ea typeface="Arial Black"/>
                <a:cs typeface="Arial Black"/>
                <a:sym typeface="Arial Black"/>
              </a:rPr>
              <a:t>http://www.EyesOnTrade.org</a:t>
            </a:r>
          </a:p>
        </p:txBody>
      </p:sp>
      <p:sp>
        <p:nvSpPr>
          <p:cNvPr id="54" name="Shape 54"/>
          <p:cNvSpPr>
            <a:spLocks noGrp="1"/>
          </p:cNvSpPr>
          <p:nvPr>
            <p:ph type="title"/>
          </p:nvPr>
        </p:nvSpPr>
        <p:spPr>
          <a:xfrm>
            <a:off x="371541" y="198619"/>
            <a:ext cx="8686801" cy="4816127"/>
          </a:xfrm>
          <a:prstGeom prst="rect">
            <a:avLst/>
          </a:prstGeom>
        </p:spPr>
        <p:txBody>
          <a:bodyPr/>
          <a:lstStyle/>
          <a:p>
            <a:pPr lvl="0">
              <a:lnSpc>
                <a:spcPts val="1800"/>
              </a:lnSpc>
              <a:defRPr sz="1800" b="0">
                <a:solidFill>
                  <a:srgbClr val="000000"/>
                </a:solidFill>
                <a:effectLst/>
              </a:defRPr>
            </a:pPr>
            <a:r>
              <a:rPr sz="44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r>
              <a:rPr sz="47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Kian Frederick </a:t>
            </a:r>
            <a:br>
              <a:rPr sz="47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8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br>
              <a:rPr sz="28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8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r>
              <a:rPr sz="3200" b="1" dirty="0">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t>National Field Director</a:t>
            </a:r>
            <a:br>
              <a:rPr sz="3200" b="1" dirty="0">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br>
            <a:r>
              <a:rPr sz="27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br>
              <a:rPr sz="27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br>
            <a:r>
              <a:rPr sz="2700" b="1" dirty="0">
                <a:solidFill>
                  <a:srgbClr val="EEECE1"/>
                </a:solidFill>
                <a:effectLst>
                  <a:outerShdw blurRad="38100" dist="38100" dir="2700000" rotWithShape="0">
                    <a:srgbClr val="000000">
                      <a:alpha val="43137"/>
                    </a:srgbClr>
                  </a:outerShdw>
                </a:effectLst>
                <a:latin typeface="Arial Black"/>
                <a:ea typeface="Arial Black"/>
                <a:cs typeface="Arial Black"/>
                <a:sym typeface="Arial Black"/>
              </a:rPr>
              <a:t> </a:t>
            </a:r>
            <a:r>
              <a:rPr sz="21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Public Citizen’s Global Trade Watch</a:t>
            </a:r>
            <a:br>
              <a:rPr sz="21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27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t>
            </a:r>
            <a:br>
              <a:rPr sz="27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7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t>
            </a:r>
            <a:r>
              <a:rPr sz="2700" b="1" u="sng"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This </a:t>
            </a:r>
            <a:r>
              <a:rPr sz="2700" b="1" u="sng" dirty="0">
                <a:solidFill>
                  <a:srgbClr val="FF4040"/>
                </a:solidFill>
                <a:effectLst>
                  <a:outerShdw blurRad="38100" dist="38100" dir="2700000" rotWithShape="0">
                    <a:srgbClr val="000000">
                      <a:alpha val="43137"/>
                    </a:srgbClr>
                  </a:outerShdw>
                </a:effectLst>
                <a:latin typeface="Arial Black"/>
                <a:ea typeface="Arial Black"/>
                <a:cs typeface="Arial Black"/>
                <a:sym typeface="Arial Black"/>
              </a:rPr>
              <a:t>July 4th</a:t>
            </a:r>
            <a:r>
              <a:rPr sz="2700" b="1" u="sng"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week: </a:t>
            </a:r>
            <a:br>
              <a:rPr sz="2700" b="1" u="sng"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700" b="1" u="sng"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r>
            <a:br>
              <a:rPr sz="2700" b="1" u="sng"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br>
            <a:r>
              <a:rPr sz="27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t>
            </a:r>
            <a:r>
              <a:rPr sz="24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Still all about Fast Track</a:t>
            </a: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 Capital Hill Update</a:t>
            </a: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00"/>
                </a:solidFill>
                <a:effectLst>
                  <a:outerShdw blurRad="38100" dist="38100" dir="2700000" rotWithShape="0">
                    <a:srgbClr val="000000">
                      <a:alpha val="43137"/>
                    </a:srgbClr>
                  </a:outerShdw>
                </a:effectLst>
                <a:latin typeface="Arial Black"/>
                <a:ea typeface="Arial Black"/>
                <a:cs typeface="Arial Black"/>
                <a:sym typeface="Arial Black"/>
              </a:rPr>
              <a:t> *</a:t>
            </a: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July 4th "Buy American" Campaign</a:t>
            </a:r>
          </a:p>
          <a:p>
            <a:pPr lvl="0">
              <a:lnSpc>
                <a:spcPts val="1800"/>
              </a:lnSpc>
              <a:defRPr sz="1800" b="0">
                <a:solidFill>
                  <a:srgbClr val="000000"/>
                </a:solidFill>
                <a:effectLst/>
              </a:defRPr>
            </a:pP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a:t>
            </a:r>
          </a:p>
          <a:p>
            <a:pPr lvl="0">
              <a:lnSpc>
                <a:spcPts val="1800"/>
              </a:lnSpc>
              <a:defRPr sz="1800" b="0">
                <a:solidFill>
                  <a:srgbClr val="000000"/>
                </a:solidFill>
                <a:effectLst/>
              </a:defRPr>
            </a:pPr>
            <a:r>
              <a:rPr sz="2400" b="1" dirty="0">
                <a:solidFill>
                  <a:srgbClr val="8EB4E3"/>
                </a:solidFill>
                <a:effectLst>
                  <a:outerShdw blurRad="38100" dist="38100" dir="2700000" rotWithShape="0">
                    <a:srgbClr val="000000">
                      <a:alpha val="43137"/>
                    </a:srgbClr>
                  </a:outerShdw>
                </a:effectLst>
                <a:latin typeface="Arial Black"/>
                <a:ea typeface="Arial Black"/>
                <a:cs typeface="Arial Black"/>
                <a:sym typeface="Arial Black"/>
              </a:rPr>
              <a:t> * Get August Recess appt NOW</a:t>
            </a: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t/>
            </a:r>
            <a:br>
              <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rPr>
            </a:br>
            <a:endParaRPr sz="2400" b="1" dirty="0">
              <a:solidFill>
                <a:srgbClr val="FFFFFF"/>
              </a:solidFill>
              <a:effectLst>
                <a:outerShdw blurRad="38100" dist="38100" dir="2700000" rotWithShape="0">
                  <a:srgbClr val="000000">
                    <a:alpha val="43137"/>
                  </a:srgbClr>
                </a:outerShdw>
              </a:effectLst>
              <a:latin typeface="Arial Black"/>
              <a:ea typeface="Arial Black"/>
              <a:cs typeface="Arial Black"/>
              <a:sym typeface="Arial Black"/>
            </a:endParaRPr>
          </a:p>
        </p:txBody>
      </p:sp>
      <p:pic>
        <p:nvPicPr>
          <p:cNvPr id="55" name="image16.jpeg" descr="photo_0.tmp"/>
          <p:cNvPicPr/>
          <p:nvPr/>
        </p:nvPicPr>
        <p:blipFill>
          <a:blip r:embed="rId2" cstate="print">
            <a:extLst/>
          </a:blip>
          <a:srcRect l="30000" t="13750" r="32499" b="28750"/>
          <a:stretch>
            <a:fillRect/>
          </a:stretch>
        </p:blipFill>
        <p:spPr>
          <a:xfrm>
            <a:off x="6515099" y="342899"/>
            <a:ext cx="2186610" cy="2514601"/>
          </a:xfrm>
          <a:prstGeom prst="rect">
            <a:avLst/>
          </a:prstGeom>
          <a:ln w="12700">
            <a:miter lim="400000"/>
          </a:ln>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1F497D"/>
      </a:dk2>
      <a:lt2>
        <a:srgbClr val="EEECE1"/>
      </a:lt2>
      <a:accent1>
        <a:srgbClr val="17365D"/>
      </a:accent1>
      <a:accent2>
        <a:srgbClr val="C00000"/>
      </a:accent2>
      <a:accent3>
        <a:srgbClr val="A5A5A5"/>
      </a:accent3>
      <a:accent4>
        <a:srgbClr val="D8D8D8"/>
      </a:accent4>
      <a:accent5>
        <a:srgbClr val="548DD4"/>
      </a:accent5>
      <a:accent6>
        <a:srgbClr val="0070C0"/>
      </a:accent6>
      <a:hlink>
        <a:srgbClr val="0000FF"/>
      </a:hlink>
      <a:folHlink>
        <a:srgbClr val="C0504D"/>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94</Words>
  <Application>Microsoft Office PowerPoint</Application>
  <PresentationFormat>On-screen Show (4:3)</PresentationFormat>
  <Paragraphs>90</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    National TPP Team Conference Call   June 29, 2014 - 4:30-6:00 p.m. PDT    Selling Democracy:   A Trade Talk with Rep. Jim McGovern           Call-in #: 559-726-1300 Access code: 951146#   Back-up #’s: 951-262-7373 or 805-360-1075        </vt:lpstr>
      <vt:lpstr> WELCOME!    Call Facilitator:     Elizabeth Warren           MoveOn Regional Organizer               National TPP Team Coordinator                            Email questions: Liz.MoveOn@earthlink.net                   Call structure and norms              Meeting room functions          Download the PowerPoint Options:  NEW  PDA LOCATION:  http://http://www.pdacommunity.org  Global TPP Team Facebook Page: http://on.fb.me/O76Pxm      </vt:lpstr>
      <vt:lpstr>  Post-meeting report+          Jan Swartzendruber     Post-Call Report (off this week)     MoveOn Regional Organizer KS                                    JanInKansas2@gmail.com       Liz Amsden   National TPP Team Co-Organizer   MoveOn Council Organizer CA   Call Notes/Weekly Updates               LizAmsden@hotmail.com                                      Send info &amp; links to:      janinkansas2@gmail.com            </vt:lpstr>
      <vt:lpstr>   Your meeting host team:                Tom Hocking – FB Global TPP Page      National TPP Team Data Manager     MoveOn Regional Organizer, PA       TWHocking@gmail.com              Lisa Oldendorp – In-call questions                               MoveOn Regional Organizer, NY     National TPP Team Chat Manager </vt:lpstr>
      <vt:lpstr>    Andrea Miller, PDA  Co-Executive Director  Contact:  andrea@pdamerica.org      Campaign Update:       “Countdown to Coverage”      This week, tell Congress:      No Fast Track! Protect “Buy American”     Click here to get started: http://bit.ly/IO9hXO         www.pdamerica.org/tpp       </vt:lpstr>
      <vt:lpstr> COUNTDOWN TO COVERAGE     Fight the TPP Propaganda!   Content Constantly Updated!  Copy and paste the link below into your    browser to write and send a “letter  to the editor” to your newspaper demanding they cover TPP!  Choose from pre-written content,  or compose your own and click  to send: http://bit.ly/IO9hXO Send us a link to your published letter  so we can share it on the National Map:  amiller6210@gmail.com </vt:lpstr>
      <vt:lpstr>Slide 7</vt:lpstr>
      <vt:lpstr>Slide 8</vt:lpstr>
      <vt:lpstr> Kian Frederick     National Field Director    Public Citizen’s Global Trade Watch    This July 4th week:    * Still all about Fast Track   * Capital Hill Update   * July 4th "Buy American" Campaign    * Get August Recess appt NOW  </vt:lpstr>
      <vt:lpstr>     “Shiny Objects”     TISA =         TAFTA/TTIP =          TTP =           STOP FAST TRACK  </vt:lpstr>
      <vt:lpstr>   What’s Sen. Wyden Up To?    a. Was critical of Camp-Baucus     b. New plan called “Smart Track”     c. Plans to build “bipartisan, bicameral    consensus”  for his new bill     d. Kicked off the campaign with first    hearings this week—more to come     e. New bill likely--after the mid-terms</vt:lpstr>
      <vt:lpstr>    “Smart Track” can’t be    Fast Track in disguise!  A. Fast Track Fundamentals:  i. President can sign trade deal before Congress sees it   ii. No amendments or changes  iii. Limited debate – only 60 days to pass it   B. We don’t know what it is yet, so can’t oppose  C. Congress won’t listen if we don’t appear flexible  D. Currently in lobby mode on the Hill.  Need same   ACTION in Districts.  </vt:lpstr>
      <vt:lpstr>    WE BEAT BACK CAMP-BAUCUS.   WE WILL WIN AGAIN THE SAME WAY:    A. Lobby on the Hill and ACTION in the districts   B.  August recess: Call and get a meeting NOW:!   C. July 4th “Buy American” campaign:        i. Government Procurement Chapter of TPP              would ban “Buy American” laws and “Buy Local” rules       Ii. Plan bird-dogging, leaflet parades, rallies at district              offices, honk &amp; wave events, etc.  TAKE PICS/VIDEO!! Send to Kian.       iii. Sign up on members’ websites:        -- Official: .gov site (constituents and locals only)       -- Campaign: .com site:  Search “[name] for Congress”                             (or “for U.S. Senate”);  </vt:lpstr>
      <vt:lpstr>  Plan your July 4 Week Bird-Dogging Events!  Time a July 4 action to the Ottowa TPP talks!  Post events TODAY! Paste this browser link to create your event: http://civic.moveon.org/event/events/create.html?action_id=276  Email event link to: kfrederick@citizen.org  MESSAGE: “ PROTECT BUY AMERICAN  AND BUY LOCAL in ALL TRADE DEALS”  August Recess:  Schedule meetings now! </vt:lpstr>
      <vt:lpstr>    Getting Media Coverage for Events;        Reporting your Recess Meeting results         A. Give us a heads’ up – we’ll help promote your event to media.           Send all details in advance to: Kfrederick@citizen.org       B. Find and contact your local MEDIA: For newspapers, use our       letter tool - copy and paste the link below and enter your zip code:     http://salsa3.salsalabs.com/o/1987/letter/?letter_KEY=1515      (ABC, CBS, NBC) Cut and paste THESE LINKS to find your  local  TV network news affiliates:    http://site.abc.go.com/site/localstations.html    http://www.cbsnews.com/news/cbs-tv-news-   stations-and-affiliates/      http://www.nbc.com/local-stations         C. AFTER YOUR  MEETING: Tell us EXACTLY  what your Senator or            Representative says.  Send photos! Public Citizen will post them            on social media and share widely.  kfrederick@citizen.org   </vt:lpstr>
      <vt:lpstr>   NEW Public Citizen Recess Week    Activist Toolkit!  Goes LIVE Monday: www.exposethetpp.org   Click on July 4th Actions link   CONTENTS:  Flyer  Map   (up Monday close of biz)      Bird-dogging questions      </vt:lpstr>
      <vt:lpstr>Slide 17</vt:lpstr>
      <vt:lpstr> -Flyer  – 2 sided PDF   click to download  -Map  – Find your Reps  - Bird-Dogging    Questions  – customize and     personalize   </vt:lpstr>
      <vt:lpstr>Stop Fast Track: Why we can’t let up Ongoing Citizen Education: NEW Training Tools Coming Soon! Watch your Email for updates!  How We’ll Win:  Stay focused on House Members! </vt:lpstr>
      <vt:lpstr> TRADE     Q&amp;A       With Congressman       Jim McGovern</vt:lpstr>
      <vt:lpstr>  Thanks to our Speakers!  Upcoming Calls:  Rep. Keith Ellison, D-MN – 7/06  Public Citizen: Teaching TPP 2.0 “Train the Trainer” w/Script! (TBA)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TPP Team Conference Call  Declaring Independence   from “Free Trade”    June 29, 2014 - 4:30-6:00 p.m. PDT   Special Guest: Congressman Jim McGovern    Call-in #: 559-726-1300 Access code: 951146#   Back-up #’s: 951-262-7373 or 805-360-1075     Download the PowerPoint:   NEW LOCATION:  http://http://www.pdacommunity.org   Global TPP Team Facebook Page: http://on.fb.me/O76Pxm     </dc:title>
  <dc:creator> </dc:creator>
  <cp:lastModifiedBy> </cp:lastModifiedBy>
  <cp:revision>36</cp:revision>
  <dcterms:created xsi:type="dcterms:W3CDTF">2014-06-29T10:17:34Z</dcterms:created>
  <dcterms:modified xsi:type="dcterms:W3CDTF">2014-06-29T22:59:52Z</dcterms:modified>
</cp:coreProperties>
</file>